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5"/>
    <p:sldMasterId id="2147483777" r:id="rId6"/>
  </p:sldMasterIdLst>
  <p:notesMasterIdLst>
    <p:notesMasterId r:id="rId107"/>
  </p:notesMasterIdLst>
  <p:sldIdLst>
    <p:sldId id="256" r:id="rId7"/>
    <p:sldId id="556" r:id="rId8"/>
    <p:sldId id="677" r:id="rId9"/>
    <p:sldId id="607" r:id="rId10"/>
    <p:sldId id="608" r:id="rId11"/>
    <p:sldId id="609" r:id="rId12"/>
    <p:sldId id="610" r:id="rId13"/>
    <p:sldId id="611" r:id="rId14"/>
    <p:sldId id="612" r:id="rId15"/>
    <p:sldId id="613" r:id="rId16"/>
    <p:sldId id="614" r:id="rId17"/>
    <p:sldId id="615" r:id="rId18"/>
    <p:sldId id="616" r:id="rId19"/>
    <p:sldId id="617" r:id="rId20"/>
    <p:sldId id="688" r:id="rId21"/>
    <p:sldId id="703" r:id="rId22"/>
    <p:sldId id="701" r:id="rId23"/>
    <p:sldId id="705" r:id="rId24"/>
    <p:sldId id="712" r:id="rId25"/>
    <p:sldId id="618" r:id="rId26"/>
    <p:sldId id="619" r:id="rId27"/>
    <p:sldId id="620" r:id="rId28"/>
    <p:sldId id="621" r:id="rId29"/>
    <p:sldId id="622" r:id="rId30"/>
    <p:sldId id="623" r:id="rId31"/>
    <p:sldId id="624" r:id="rId32"/>
    <p:sldId id="625" r:id="rId33"/>
    <p:sldId id="626" r:id="rId34"/>
    <p:sldId id="627" r:id="rId35"/>
    <p:sldId id="628" r:id="rId36"/>
    <p:sldId id="702" r:id="rId37"/>
    <p:sldId id="704" r:id="rId38"/>
    <p:sldId id="707" r:id="rId39"/>
    <p:sldId id="629" r:id="rId40"/>
    <p:sldId id="630" r:id="rId41"/>
    <p:sldId id="631" r:id="rId42"/>
    <p:sldId id="632" r:id="rId43"/>
    <p:sldId id="633" r:id="rId44"/>
    <p:sldId id="634" r:id="rId45"/>
    <p:sldId id="635" r:id="rId46"/>
    <p:sldId id="636" r:id="rId47"/>
    <p:sldId id="696" r:id="rId48"/>
    <p:sldId id="697" r:id="rId49"/>
    <p:sldId id="698" r:id="rId50"/>
    <p:sldId id="699" r:id="rId51"/>
    <p:sldId id="700" r:id="rId52"/>
    <p:sldId id="637" r:id="rId53"/>
    <p:sldId id="638" r:id="rId54"/>
    <p:sldId id="683" r:id="rId55"/>
    <p:sldId id="640" r:id="rId56"/>
    <p:sldId id="641" r:id="rId57"/>
    <p:sldId id="678" r:id="rId58"/>
    <p:sldId id="643" r:id="rId59"/>
    <p:sldId id="644" r:id="rId60"/>
    <p:sldId id="645" r:id="rId61"/>
    <p:sldId id="646" r:id="rId62"/>
    <p:sldId id="647" r:id="rId63"/>
    <p:sldId id="679" r:id="rId64"/>
    <p:sldId id="649" r:id="rId65"/>
    <p:sldId id="650" r:id="rId66"/>
    <p:sldId id="651" r:id="rId67"/>
    <p:sldId id="652" r:id="rId68"/>
    <p:sldId id="653" r:id="rId69"/>
    <p:sldId id="684" r:id="rId70"/>
    <p:sldId id="685" r:id="rId71"/>
    <p:sldId id="686" r:id="rId72"/>
    <p:sldId id="657" r:id="rId73"/>
    <p:sldId id="708" r:id="rId74"/>
    <p:sldId id="709" r:id="rId75"/>
    <p:sldId id="710" r:id="rId76"/>
    <p:sldId id="711" r:id="rId77"/>
    <p:sldId id="658" r:id="rId78"/>
    <p:sldId id="680" r:id="rId79"/>
    <p:sldId id="660" r:id="rId80"/>
    <p:sldId id="661" r:id="rId81"/>
    <p:sldId id="662" r:id="rId82"/>
    <p:sldId id="687" r:id="rId83"/>
    <p:sldId id="664" r:id="rId84"/>
    <p:sldId id="665" r:id="rId85"/>
    <p:sldId id="666" r:id="rId86"/>
    <p:sldId id="667" r:id="rId87"/>
    <p:sldId id="668" r:id="rId88"/>
    <p:sldId id="681" r:id="rId89"/>
    <p:sldId id="670" r:id="rId90"/>
    <p:sldId id="671" r:id="rId91"/>
    <p:sldId id="672" r:id="rId92"/>
    <p:sldId id="673" r:id="rId93"/>
    <p:sldId id="689" r:id="rId94"/>
    <p:sldId id="690" r:id="rId95"/>
    <p:sldId id="691" r:id="rId96"/>
    <p:sldId id="692" r:id="rId97"/>
    <p:sldId id="693" r:id="rId98"/>
    <p:sldId id="694" r:id="rId99"/>
    <p:sldId id="682" r:id="rId100"/>
    <p:sldId id="675" r:id="rId101"/>
    <p:sldId id="676" r:id="rId102"/>
    <p:sldId id="604" r:id="rId103"/>
    <p:sldId id="605" r:id="rId104"/>
    <p:sldId id="454" r:id="rId105"/>
    <p:sldId id="495" r:id="rId10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88"/>
            <p14:sldId id="703"/>
            <p14:sldId id="701"/>
            <p14:sldId id="705"/>
            <p14:sldId id="712"/>
            <p14:sldId id="618"/>
            <p14:sldId id="619"/>
            <p14:sldId id="620"/>
            <p14:sldId id="621"/>
            <p14:sldId id="622"/>
            <p14:sldId id="623"/>
            <p14:sldId id="624"/>
            <p14:sldId id="625"/>
            <p14:sldId id="626"/>
            <p14:sldId id="627"/>
            <p14:sldId id="628"/>
            <p14:sldId id="702"/>
            <p14:sldId id="704"/>
            <p14:sldId id="707"/>
            <p14:sldId id="629"/>
            <p14:sldId id="630"/>
            <p14:sldId id="631"/>
            <p14:sldId id="632"/>
            <p14:sldId id="633"/>
            <p14:sldId id="634"/>
            <p14:sldId id="635"/>
            <p14:sldId id="636"/>
            <p14:sldId id="696"/>
            <p14:sldId id="697"/>
            <p14:sldId id="698"/>
            <p14:sldId id="699"/>
            <p14:sldId id="700"/>
            <p14:sldId id="637"/>
            <p14:sldId id="638"/>
            <p14:sldId id="683"/>
            <p14:sldId id="640"/>
            <p14:sldId id="641"/>
            <p14:sldId id="678"/>
            <p14:sldId id="643"/>
            <p14:sldId id="644"/>
            <p14:sldId id="645"/>
            <p14:sldId id="646"/>
            <p14:sldId id="647"/>
            <p14:sldId id="679"/>
            <p14:sldId id="649"/>
            <p14:sldId id="650"/>
            <p14:sldId id="651"/>
            <p14:sldId id="652"/>
            <p14:sldId id="653"/>
            <p14:sldId id="684"/>
            <p14:sldId id="685"/>
            <p14:sldId id="686"/>
            <p14:sldId id="657"/>
            <p14:sldId id="708"/>
            <p14:sldId id="709"/>
            <p14:sldId id="710"/>
            <p14:sldId id="711"/>
            <p14:sldId id="658"/>
            <p14:sldId id="680"/>
            <p14:sldId id="660"/>
            <p14:sldId id="661"/>
            <p14:sldId id="662"/>
            <p14:sldId id="687"/>
            <p14:sldId id="664"/>
            <p14:sldId id="665"/>
            <p14:sldId id="666"/>
            <p14:sldId id="667"/>
            <p14:sldId id="668"/>
            <p14:sldId id="681"/>
            <p14:sldId id="670"/>
            <p14:sldId id="671"/>
            <p14:sldId id="672"/>
            <p14:sldId id="673"/>
            <p14:sldId id="689"/>
            <p14:sldId id="690"/>
            <p14:sldId id="691"/>
            <p14:sldId id="692"/>
            <p14:sldId id="693"/>
            <p14:sldId id="694"/>
            <p14:sldId id="682"/>
            <p14:sldId id="675"/>
            <p14:sldId id="676"/>
          </p14:sldIdLst>
        </p14:section>
        <p14:section name="Exit" id="{26D33BE0-B19C-465D-8801-1598009CC099}">
          <p14:sldIdLst>
            <p14:sldId id="604"/>
            <p14:sldId id="605"/>
            <p14:sldId id="454"/>
            <p14:sldId id="49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CDEAFF"/>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34" autoAdjust="0"/>
    <p:restoredTop sz="73295" autoAdjust="0"/>
  </p:normalViewPr>
  <p:slideViewPr>
    <p:cSldViewPr snapToGrid="0">
      <p:cViewPr varScale="1">
        <p:scale>
          <a:sx n="62" d="100"/>
          <a:sy n="62" d="100"/>
        </p:scale>
        <p:origin x="28" y="92"/>
      </p:cViewPr>
      <p:guideLst/>
    </p:cSldViewPr>
  </p:slideViewPr>
  <p:outlineViewPr>
    <p:cViewPr>
      <p:scale>
        <a:sx n="33" d="100"/>
        <a:sy n="33" d="100"/>
      </p:scale>
      <p:origin x="0" y="-4948"/>
    </p:cViewPr>
  </p:outlineViewPr>
  <p:notesTextViewPr>
    <p:cViewPr>
      <p:scale>
        <a:sx n="3" d="2"/>
        <a:sy n="3" d="2"/>
      </p:scale>
      <p:origin x="0" y="-432"/>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07" Type="http://schemas.openxmlformats.org/officeDocument/2006/relationships/notesMaster" Target="notesMasters/notes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110"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presProps" Target="presProps.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6">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1">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tx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6/23/2015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Slide Objectives:</a:t>
            </a:r>
            <a:endParaRPr lang="en-US" dirty="0" smtClean="0">
              <a:effectLst/>
            </a:endParaRPr>
          </a:p>
          <a:p>
            <a:r>
              <a:rPr lang="en-US" dirty="0" smtClean="0"/>
              <a:t>Explain SQL Server Database Connectivity.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Speaking Points:</a:t>
            </a:r>
            <a:endParaRPr lang="en-US" dirty="0" smtClean="0">
              <a:effectLst/>
            </a:endParaRPr>
          </a:p>
          <a:p>
            <a:r>
              <a:rPr lang="en-US" b="0" dirty="0" smtClean="0"/>
              <a:t>Explain</a:t>
            </a:r>
            <a:r>
              <a:rPr lang="en-US" b="0" baseline="0" dirty="0" smtClean="0"/>
              <a:t> how data is protected using </a:t>
            </a:r>
            <a:r>
              <a:rPr lang="en-US" sz="1200" b="0" i="0" kern="1200" baseline="0" dirty="0" smtClean="0">
                <a:solidFill>
                  <a:schemeClr val="tx1"/>
                </a:solidFill>
                <a:effectLst/>
                <a:latin typeface="+mn-lt"/>
                <a:ea typeface="+mn-ea"/>
                <a:cs typeface="+mn-cs"/>
              </a:rPr>
              <a:t>s</a:t>
            </a:r>
            <a:r>
              <a:rPr lang="en-US" sz="1200" b="0" i="0" kern="1200" dirty="0" smtClean="0">
                <a:solidFill>
                  <a:schemeClr val="tx1"/>
                </a:solidFill>
                <a:effectLst/>
                <a:latin typeface="+mn-lt"/>
                <a:ea typeface="+mn-ea"/>
                <a:cs typeface="+mn-cs"/>
              </a:rPr>
              <a:t>erver-level firewall and database-level firewall rules. </a:t>
            </a:r>
          </a:p>
          <a:p>
            <a:r>
              <a:rPr lang="en-US" sz="1200" b="0" i="0" kern="1200" baseline="0" dirty="0" smtClean="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Segoe UI Light" pitchFamily="34" charset="0"/>
                <a:ea typeface="+mn-ea"/>
                <a:cs typeface="+mn-cs"/>
              </a:rPr>
              <a:t>Speaker notes:</a:t>
            </a:r>
            <a:br>
              <a:rPr lang="en-US" sz="1200" kern="1200" dirty="0" smtClean="0">
                <a:solidFill>
                  <a:schemeClr val="tx1"/>
                </a:solidFill>
                <a:effectLst/>
                <a:latin typeface="Segoe UI Light" pitchFamily="34" charset="0"/>
                <a:ea typeface="+mn-ea"/>
                <a:cs typeface="+mn-cs"/>
              </a:rPr>
            </a:b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Limit sensitive data(e.g. customer</a:t>
            </a:r>
            <a:r>
              <a:rPr lang="en-US" sz="1200" b="0" i="0" kern="1200" baseline="0" dirty="0" smtClean="0">
                <a:solidFill>
                  <a:schemeClr val="tx1"/>
                </a:solidFill>
                <a:effectLst/>
                <a:latin typeface="+mn-lt"/>
                <a:ea typeface="+mn-ea"/>
                <a:cs typeface="+mn-cs"/>
              </a:rPr>
              <a:t> or PII)</a:t>
            </a:r>
            <a:r>
              <a:rPr lang="en-US" sz="1200" b="0" i="0" kern="1200" dirty="0" smtClean="0">
                <a:solidFill>
                  <a:schemeClr val="tx1"/>
                </a:solidFill>
                <a:effectLst/>
                <a:latin typeface="+mn-lt"/>
                <a:ea typeface="+mn-ea"/>
                <a:cs typeface="+mn-cs"/>
              </a:rPr>
              <a:t> exposure by masking data</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non-privileged users in real time</a:t>
            </a: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Segoe UI Light" pitchFamily="34" charset="0"/>
                <a:ea typeface="+mn-ea"/>
                <a:cs typeface="+mn-cs"/>
              </a:rPr>
              <a:t>Limit the exposure of sensitive data to meet industry compliance policies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Policy-based security feature hides the sensitive data in the result set of a query over designated database fields, while the data in the database is not changed</a:t>
            </a:r>
            <a:r>
              <a:rPr lang="en-US" sz="1200" b="0" i="0" kern="1200" baseline="0" dirty="0" smtClean="0">
                <a:solidFill>
                  <a:schemeClr val="tx1"/>
                </a:solidFill>
                <a:effectLst/>
                <a:latin typeface="+mn-lt"/>
                <a:ea typeface="+mn-ea"/>
                <a:cs typeface="+mn-cs"/>
              </a:rPr>
              <a:t> and as a result require no changes to the Application layer.</a:t>
            </a:r>
            <a:endParaRPr lang="en-US" sz="1200" kern="1200" dirty="0" smtClean="0">
              <a:solidFill>
                <a:schemeClr val="tx1"/>
              </a:solidFill>
              <a:effectLst/>
              <a:latin typeface="Segoe UI Light" pitchFamily="34" charset="0"/>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developer can query production environments for troubleshooting purposes without violating compliance regulations</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804528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Protect your data by encrypting your database, associated backups, and transaction log files at rest in real-time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without requiring changes to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 you meet regulatory</a:t>
            </a:r>
            <a:r>
              <a:rPr lang="en-US" sz="1200" kern="1200" baseline="0" dirty="0" smtClean="0">
                <a:solidFill>
                  <a:schemeClr val="tx1"/>
                </a:solidFill>
                <a:effectLst/>
                <a:latin typeface="+mn-lt"/>
                <a:ea typeface="+mn-ea"/>
                <a:cs typeface="+mn-cs"/>
              </a:rPr>
              <a:t> compliance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entire database is encrypted by using an industry standard AES-256 symmetric key</a:t>
            </a:r>
            <a:r>
              <a:rPr lang="en-US" sz="1200" kern="1200" baseline="0" dirty="0" smtClean="0">
                <a:solidFill>
                  <a:schemeClr val="tx1"/>
                </a:solidFill>
                <a:effectLst/>
                <a:latin typeface="+mn-lt"/>
                <a:ea typeface="+mn-ea"/>
                <a:cs typeface="+mn-cs"/>
              </a:rPr>
              <a:t>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Easy</a:t>
            </a:r>
            <a:r>
              <a:rPr lang="en-US" sz="1200" kern="1200" baseline="0" dirty="0" smtClean="0">
                <a:solidFill>
                  <a:schemeClr val="tx1"/>
                </a:solidFill>
                <a:effectLst/>
                <a:latin typeface="+mn-lt"/>
                <a:ea typeface="+mn-ea"/>
                <a:cs typeface="+mn-cs"/>
              </a:rPr>
              <a:t> as a 2 clicks to provision the service and a</a:t>
            </a:r>
            <a:r>
              <a:rPr lang="en-US" sz="1200" kern="1200" dirty="0" smtClean="0">
                <a:solidFill>
                  <a:schemeClr val="tx1"/>
                </a:solidFill>
                <a:effectLst/>
                <a:latin typeface="+mn-lt"/>
                <a:ea typeface="+mn-ea"/>
                <a:cs typeface="+mn-cs"/>
              </a:rPr>
              <a:t>ll key management for database copying, Geo-Replication, and database restores anywhere in SQL Database is handled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Support for Intel AES-NI hardware acceleration of encryption. This will reduce the CPU/DTU overhead of turning on Transparent Data Encryption</a:t>
            </a:r>
          </a:p>
          <a:p>
            <a:pPr marL="171450" indent="-171450">
              <a:buFont typeface="Arial" panose="020B0604020202020204" pitchFamily="34" charset="0"/>
              <a:buChar char="•"/>
            </a:pPr>
            <a:endParaRPr lang="en-US" sz="12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08423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smtClean="0">
                <a:solidFill>
                  <a:schemeClr val="tx1"/>
                </a:solidFill>
                <a:effectLst/>
                <a:latin typeface="+mn-lt"/>
                <a:ea typeface="+mn-ea"/>
                <a:cs typeface="+mn-cs"/>
              </a:rPr>
              <a:t>Speaker</a:t>
            </a:r>
            <a:r>
              <a:rPr lang="en-US" sz="1200" b="1"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Allow</a:t>
            </a:r>
            <a:r>
              <a:rPr lang="en-US" sz="1200" kern="1200" baseline="0" dirty="0" smtClean="0">
                <a:solidFill>
                  <a:schemeClr val="tx1"/>
                </a:solidFill>
                <a:effectLst/>
                <a:latin typeface="+mn-lt"/>
                <a:ea typeface="+mn-ea"/>
                <a:cs typeface="+mn-cs"/>
              </a:rPr>
              <a:t> for </a:t>
            </a:r>
            <a:r>
              <a:rPr lang="en-US" sz="1200" kern="1200" dirty="0" smtClean="0">
                <a:solidFill>
                  <a:schemeClr val="tx1"/>
                </a:solidFill>
                <a:effectLst/>
                <a:latin typeface="+mn-lt"/>
                <a:ea typeface="+mn-ea"/>
                <a:cs typeface="+mn-cs"/>
              </a:rPr>
              <a:t>data protection when multiple users or applications need to access different records in the same database tables.</a:t>
            </a:r>
            <a:r>
              <a:rPr lang="en-US" sz="1200" kern="1200" baseline="0" dirty="0" smtClean="0">
                <a:solidFill>
                  <a:schemeClr val="tx1"/>
                </a:solidFill>
                <a:effectLst/>
                <a:latin typeface="+mn-lt"/>
                <a:ea typeface="+mn-ea"/>
                <a:cs typeface="+mn-cs"/>
              </a:rPr>
              <a:t> For example, i</a:t>
            </a:r>
            <a:r>
              <a:rPr lang="en-US" sz="1200" kern="1200" dirty="0" smtClean="0">
                <a:solidFill>
                  <a:schemeClr val="tx1"/>
                </a:solidFill>
                <a:effectLst/>
                <a:latin typeface="+mn-lt"/>
                <a:ea typeface="+mn-ea"/>
                <a:cs typeface="+mn-cs"/>
              </a:rPr>
              <a:t>mplement restrictions on data rows</a:t>
            </a:r>
            <a:r>
              <a:rPr lang="en-US" sz="1200" kern="1200" baseline="0" dirty="0" smtClean="0">
                <a:solidFill>
                  <a:schemeClr val="tx1"/>
                </a:solidFill>
                <a:effectLst/>
                <a:latin typeface="+mn-lt"/>
                <a:ea typeface="+mn-ea"/>
                <a:cs typeface="+mn-cs"/>
              </a:rPr>
              <a:t> to users </a:t>
            </a:r>
            <a:r>
              <a:rPr lang="en-US" sz="1200" kern="1200" dirty="0" smtClean="0">
                <a:solidFill>
                  <a:schemeClr val="tx1"/>
                </a:solidFill>
                <a:effectLst/>
                <a:latin typeface="+mn-lt"/>
                <a:ea typeface="+mn-ea"/>
                <a:cs typeface="+mn-cs"/>
              </a:rPr>
              <a:t>pertinent to their department or restricting a customer's data access to only the data relevant to their company.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access restriction logic is located in the database tier rather than away from the data in another application tier. Simplifies the design and coding of security in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Makes your security system more reliable and robust by reducing the surface area of your security system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919715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SQL Database authenticate at the database level by using contained database users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making databases more portable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Parallel Queries</a:t>
            </a:r>
            <a:r>
              <a:rPr lang="en-US" sz="1200" b="0" i="0" kern="1200" baseline="0" dirty="0" smtClean="0">
                <a:solidFill>
                  <a:schemeClr val="tx1"/>
                </a:solidFill>
                <a:effectLst/>
                <a:latin typeface="+mn-lt"/>
                <a:ea typeface="+mn-ea"/>
                <a:cs typeface="+mn-cs"/>
              </a:rPr>
              <a:t> s</a:t>
            </a:r>
            <a:r>
              <a:rPr lang="en-US" sz="1200" b="0" i="0" kern="1200" dirty="0" smtClean="0">
                <a:solidFill>
                  <a:schemeClr val="tx1"/>
                </a:solidFill>
                <a:effectLst/>
                <a:latin typeface="+mn-lt"/>
                <a:ea typeface="+mn-ea"/>
                <a:cs typeface="+mn-cs"/>
              </a:rPr>
              <a:t>upport heavier </a:t>
            </a:r>
            <a:r>
              <a:rPr lang="en-US" sz="1200" b="0" i="0" kern="1200" smtClean="0">
                <a:solidFill>
                  <a:schemeClr val="tx1"/>
                </a:solidFill>
                <a:effectLst/>
                <a:latin typeface="+mn-lt"/>
                <a:ea typeface="+mn-ea"/>
                <a:cs typeface="+mn-cs"/>
              </a:rPr>
              <a:t>workloads </a:t>
            </a:r>
            <a:r>
              <a:rPr lang="en-US" sz="1200" b="0" i="0" kern="1200" dirty="0" smtClean="0">
                <a:solidFill>
                  <a:schemeClr val="tx1"/>
                </a:solidFill>
                <a:effectLst/>
                <a:latin typeface="+mn-lt"/>
                <a:ea typeface="+mn-ea"/>
                <a:cs typeface="+mn-cs"/>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Author stored procedures, triggers, user-defined functions, user-defined types, and user-defined aggregates in managed code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047320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The</a:t>
            </a:r>
            <a:r>
              <a:rPr lang="sv-SE" baseline="0" dirty="0" smtClean="0"/>
              <a:t> Azure data Platform is HUGE and growing. This session will have to be brief about some of this content and make a few deep dives here and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Microsoft Azure</a:t>
            </a:r>
            <a:r>
              <a:rPr lang="sv-SE" baseline="0" dirty="0" smtClean="0"/>
              <a:t> SQL Database the PaaS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 notes: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Full-Text Search allows fast and flexible indexing for keyword-based query of text data stored in tables with columns of following data types: char, </a:t>
            </a:r>
            <a:r>
              <a:rPr lang="en-US" sz="1200" b="0" i="0" kern="1200" dirty="0" err="1" smtClean="0">
                <a:solidFill>
                  <a:schemeClr val="tx1"/>
                </a:solidFill>
                <a:effectLst/>
                <a:latin typeface="+mn-lt"/>
                <a:ea typeface="+mn-ea"/>
                <a:cs typeface="+mn-cs"/>
              </a:rPr>
              <a:t>varchar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nvarchar</a:t>
            </a:r>
            <a:r>
              <a:rPr lang="en-US" sz="1200" b="0" i="0" kern="1200" dirty="0" smtClean="0">
                <a:solidFill>
                  <a:schemeClr val="tx1"/>
                </a:solidFill>
                <a:effectLst/>
                <a:latin typeface="+mn-lt"/>
                <a:ea typeface="+mn-ea"/>
                <a:cs typeface="+mn-cs"/>
              </a:rPr>
              <a:t>, text, </a:t>
            </a:r>
            <a:r>
              <a:rPr lang="en-US" sz="1200" b="0" i="0" kern="1200" dirty="0" err="1" smtClean="0">
                <a:solidFill>
                  <a:schemeClr val="tx1"/>
                </a:solidFill>
                <a:effectLst/>
                <a:latin typeface="+mn-lt"/>
                <a:ea typeface="+mn-ea"/>
                <a:cs typeface="+mn-cs"/>
              </a:rPr>
              <a:t>ntext</a:t>
            </a:r>
            <a:r>
              <a:rPr lang="en-US" sz="1200" b="0" i="0" kern="1200" dirty="0" smtClean="0">
                <a:solidFill>
                  <a:schemeClr val="tx1"/>
                </a:solidFill>
                <a:effectLst/>
                <a:latin typeface="+mn-lt"/>
                <a:ea typeface="+mn-ea"/>
                <a:cs typeface="+mn-cs"/>
              </a:rPr>
              <a:t>, image, xml, or </a:t>
            </a:r>
            <a:r>
              <a:rPr lang="en-US" sz="1200" b="0" i="0" kern="1200" dirty="0" err="1" smtClean="0">
                <a:solidFill>
                  <a:schemeClr val="tx1"/>
                </a:solidFill>
                <a:effectLst/>
                <a:latin typeface="+mn-lt"/>
                <a:ea typeface="+mn-ea"/>
                <a:cs typeface="+mn-cs"/>
              </a:rPr>
              <a:t>varbinary</a:t>
            </a:r>
            <a:r>
              <a:rPr lang="en-US" sz="1200" b="0" i="0" kern="1200" dirty="0" smtClean="0">
                <a:solidFill>
                  <a:schemeClr val="tx1"/>
                </a:solidFill>
                <a:effectLst/>
                <a:latin typeface="+mn-lt"/>
                <a:ea typeface="+mn-ea"/>
                <a:cs typeface="+mn-cs"/>
              </a:rPr>
              <a:t>(max)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Full-text queries can include simple words and phrases or multiple forms of a word or phrase.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queries perform linguistic searches against text data in full-text indexes by operating on words and phrases based on rules of a particular language such as English or Japanese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search is applicable to a wide range of business scenarios such as e-businesses—searching for items on a web site; law firms—searching for case histories in a legal-data repository; or human resources departments—matching job descriptions with stored resumes.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790105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XML</a:t>
            </a:r>
            <a:r>
              <a:rPr lang="en-US" b="0" baseline="0" dirty="0" smtClean="0"/>
              <a:t> indexes speedup XQuery-based query response</a:t>
            </a:r>
          </a:p>
          <a:p>
            <a:endParaRPr lang="en-US" b="0" baseline="0" dirty="0" smtClean="0"/>
          </a:p>
          <a:p>
            <a:r>
              <a:rPr lang="en-US" b="1" baseline="0" dirty="0" smtClean="0"/>
              <a:t>Speaker notes:</a:t>
            </a:r>
          </a:p>
          <a:p>
            <a:endParaRPr lang="en-US" b="1" baseline="0" dirty="0" smtClean="0"/>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An XML index is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like a copy of an XML object tree that is saved into the database for rapid reuse</a:t>
            </a:r>
            <a:r>
              <a:rPr lang="en-US" sz="1200" kern="1200" baseline="0" dirty="0" smtClean="0">
                <a:solidFill>
                  <a:schemeClr val="tx1"/>
                </a:solidFill>
                <a:effectLst/>
                <a:latin typeface="+mn-lt"/>
                <a:ea typeface="+mn-ea"/>
                <a:cs typeface="+mn-cs"/>
              </a:rPr>
              <a:t> rather than an object created in memory and traversed during query time </a:t>
            </a:r>
            <a:r>
              <a:rPr lang="en-US" sz="1200" kern="1200" dirty="0" smtClean="0">
                <a:solidFill>
                  <a:schemeClr val="tx1"/>
                </a:solidFill>
                <a:effectLst/>
                <a:latin typeface="+mn-lt"/>
                <a:ea typeface="+mn-ea"/>
                <a:cs typeface="+mn-cs"/>
              </a:rPr>
              <a:t>which is a relatively slow process.</a:t>
            </a: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Before you can create a primary XML index on a table, the table must have a clustered primary key.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Secondary indexes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designed to speed up a particular type of query</a:t>
            </a:r>
            <a:r>
              <a:rPr lang="en-US" sz="1200" kern="1200" baseline="0" dirty="0" smtClean="0">
                <a:solidFill>
                  <a:schemeClr val="tx1"/>
                </a:solidFill>
                <a:effectLst/>
                <a:latin typeface="+mn-lt"/>
                <a:ea typeface="+mn-ea"/>
                <a:cs typeface="+mn-cs"/>
              </a:rPr>
              <a:t> such as </a:t>
            </a:r>
            <a:r>
              <a:rPr lang="en-US" sz="1200" kern="1200" dirty="0" smtClean="0">
                <a:solidFill>
                  <a:schemeClr val="tx1"/>
                </a:solidFill>
                <a:effectLst/>
                <a:latin typeface="+mn-lt"/>
                <a:ea typeface="+mn-ea"/>
                <a:cs typeface="+mn-cs"/>
              </a:rPr>
              <a:t>PATH, VALUE, and PROPERTY indexes</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PATH index helps to decide whether a particular path to an element or attribute is valid. It is typically used with the </a:t>
            </a:r>
            <a:r>
              <a:rPr lang="en-US" sz="1200" b="1" kern="1200" dirty="0" smtClean="0">
                <a:solidFill>
                  <a:schemeClr val="tx1"/>
                </a:solidFill>
                <a:effectLst/>
                <a:latin typeface="+mn-lt"/>
                <a:ea typeface="+mn-ea"/>
                <a:cs typeface="+mn-cs"/>
              </a:rPr>
              <a:t>exist() XQuery</a:t>
            </a:r>
            <a:r>
              <a:rPr lang="en-US" sz="1200" kern="1200" dirty="0" smtClean="0">
                <a:solidFill>
                  <a:schemeClr val="tx1"/>
                </a:solidFill>
                <a:effectLst/>
                <a:latin typeface="+mn-lt"/>
                <a:ea typeface="+mn-ea"/>
                <a:cs typeface="+mn-cs"/>
              </a:rPr>
              <a:t> method. </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VALUE index helps to obtain the value of an element or attribute.</a:t>
            </a:r>
            <a:endParaRPr lang="en-GB"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PROPERTY index is used when retrieving multiple values through PATH expressions.</a:t>
            </a: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b="1" baseline="0" dirty="0" smtClean="0"/>
          </a:p>
          <a:p>
            <a:endParaRPr lang="en-US" b="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6244322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smtClean="0"/>
              <a:t>Slide objective:</a:t>
            </a:r>
          </a:p>
          <a:p>
            <a:pPr marL="0" indent="0">
              <a:buNone/>
            </a:pPr>
            <a:r>
              <a:rPr lang="en-US" sz="1200" kern="1200" dirty="0" smtClean="0">
                <a:solidFill>
                  <a:schemeClr val="tx1"/>
                </a:solidFill>
                <a:effectLst/>
                <a:latin typeface="+mn-lt"/>
                <a:ea typeface="+mn-ea"/>
                <a:cs typeface="+mn-cs"/>
              </a:rPr>
              <a:t>Emphasize</a:t>
            </a:r>
            <a:r>
              <a:rPr lang="en-US" sz="1200" kern="1200" baseline="0" dirty="0" smtClean="0">
                <a:solidFill>
                  <a:schemeClr val="tx1"/>
                </a:solidFill>
                <a:effectLst/>
                <a:latin typeface="+mn-lt"/>
                <a:ea typeface="+mn-ea"/>
                <a:cs typeface="+mn-cs"/>
              </a:rPr>
              <a:t> Azure SQL Database service has e</a:t>
            </a:r>
            <a:r>
              <a:rPr lang="en-US" sz="1200" kern="1200" dirty="0" smtClean="0">
                <a:solidFill>
                  <a:schemeClr val="tx1"/>
                </a:solidFill>
                <a:effectLst/>
                <a:latin typeface="+mn-lt"/>
                <a:ea typeface="+mn-ea"/>
                <a:cs typeface="+mn-cs"/>
              </a:rPr>
              <a:t>xtremely rich environment for monitoring the status of your databases using DMVs.</a:t>
            </a:r>
          </a:p>
          <a:p>
            <a:pPr marL="0" indent="0">
              <a:buNone/>
            </a:pPr>
            <a:endParaRPr lang="en-US" sz="1200" kern="1200" dirty="0" smtClean="0">
              <a:solidFill>
                <a:schemeClr val="tx1"/>
              </a:solidFill>
              <a:effectLst/>
              <a:latin typeface="+mn-lt"/>
              <a:ea typeface="+mn-ea"/>
              <a:cs typeface="+mn-cs"/>
            </a:endParaRPr>
          </a:p>
          <a:p>
            <a:pPr marL="0" indent="0">
              <a:buNone/>
            </a:pPr>
            <a:r>
              <a:rPr lang="en-US" sz="1200" b="1" kern="1200" dirty="0" smtClean="0">
                <a:solidFill>
                  <a:schemeClr val="tx1"/>
                </a:solidFill>
                <a:effectLst/>
                <a:latin typeface="+mn-lt"/>
                <a:ea typeface="+mn-ea"/>
                <a:cs typeface="+mn-cs"/>
              </a:rPr>
              <a:t>Speaker notes:</a:t>
            </a:r>
            <a:endParaRPr lang="en-US" sz="2000" b="1" dirty="0" smtClean="0"/>
          </a:p>
          <a:p>
            <a:pPr marL="0" indent="0">
              <a:buNone/>
            </a:pPr>
            <a:endParaRPr lang="en-US" sz="2000" dirty="0" smtClean="0"/>
          </a:p>
          <a:p>
            <a:pPr marL="342900" indent="-342900">
              <a:buFont typeface="Arial" panose="020B0604020202020204" pitchFamily="34" charset="0"/>
              <a:buChar char="•"/>
            </a:pPr>
            <a:r>
              <a:rPr lang="en-US" sz="2000" dirty="0" smtClean="0"/>
              <a:t>Microsoft Azure SQL Database partially supports three categories of dynamic management views:</a:t>
            </a:r>
            <a:br>
              <a:rPr lang="en-US" sz="2000" dirty="0" smtClean="0"/>
            </a:br>
            <a:endParaRPr lang="en-US" sz="2000" dirty="0" smtClean="0"/>
          </a:p>
          <a:p>
            <a:pPr lvl="1"/>
            <a:r>
              <a:rPr lang="en-US" sz="1600" dirty="0" smtClean="0"/>
              <a:t>Database-related dynamic management views (indexes, partitions and waits)</a:t>
            </a:r>
            <a:br>
              <a:rPr lang="en-US" sz="1600" dirty="0" smtClean="0"/>
            </a:br>
            <a:endParaRPr lang="en-US" sz="1600" dirty="0" smtClean="0"/>
          </a:p>
          <a:p>
            <a:pPr lvl="1"/>
            <a:r>
              <a:rPr lang="en-US" sz="1600" dirty="0" smtClean="0"/>
              <a:t>Execution-related dynamic management views (connections, sessions, requests)</a:t>
            </a:r>
            <a:br>
              <a:rPr lang="en-US" sz="1600" dirty="0" smtClean="0"/>
            </a:br>
            <a:r>
              <a:rPr lang="en-US" sz="1600" dirty="0" smtClean="0"/>
              <a:t/>
            </a:r>
            <a:br>
              <a:rPr lang="en-US" sz="1600" dirty="0" smtClean="0"/>
            </a:br>
            <a:r>
              <a:rPr lang="en-US" sz="1600" dirty="0" smtClean="0"/>
              <a:t>Transaction-related dynamic management views (transactions and locks)</a:t>
            </a:r>
            <a:br>
              <a:rPr lang="en-US" sz="1600" dirty="0" smtClean="0"/>
            </a:br>
            <a:endParaRPr lang="en-US" sz="160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Identify expensive queries</a:t>
            </a:r>
            <a:r>
              <a:rPr lang="en-US" sz="1200" kern="1200" baseline="0" dirty="0" smtClean="0">
                <a:solidFill>
                  <a:schemeClr val="tx1"/>
                </a:solidFill>
                <a:effectLst/>
                <a:latin typeface="+mn-lt"/>
                <a:ea typeface="+mn-ea"/>
                <a:cs typeface="+mn-cs"/>
              </a:rPr>
              <a:t> and g</a:t>
            </a:r>
            <a:r>
              <a:rPr lang="en-US" sz="1200" kern="1200" dirty="0" smtClean="0">
                <a:solidFill>
                  <a:schemeClr val="tx1"/>
                </a:solidFill>
                <a:effectLst/>
                <a:latin typeface="+mn-lt"/>
                <a:ea typeface="+mn-ea"/>
                <a:cs typeface="+mn-cs"/>
              </a:rPr>
              <a:t>ain an understanding of long running queries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View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status of your query within the execution plan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Detect the queries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run for long may be getting throttled by Azure SQL Database</a:t>
            </a:r>
            <a:r>
              <a:rPr lang="en-US" sz="1200" kern="1200" baseline="0" dirty="0" smtClean="0">
                <a:solidFill>
                  <a:schemeClr val="tx1"/>
                </a:solidFill>
                <a:effectLst/>
                <a:latin typeface="+mn-lt"/>
                <a:ea typeface="+mn-ea"/>
                <a:cs typeface="+mn-cs"/>
              </a:rPr>
              <a:t> service</a:t>
            </a:r>
            <a:endParaRPr lang="en-US" sz="1200" kern="1200" dirty="0" smtClean="0">
              <a:solidFill>
                <a:schemeClr val="tx1"/>
              </a:solidFill>
              <a:effectLst/>
              <a:latin typeface="+mn-lt"/>
              <a:ea typeface="+mn-ea"/>
              <a:cs typeface="+mn-cs"/>
            </a:endParaRPr>
          </a:p>
          <a:p>
            <a:pPr marL="171450" lvl="0" indent="-171450" algn="l">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Monitor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size of transactions and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transaction log usage</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Helps with capacity planning - If these percentages remain near 100% utilization, you should consider improving performance by scaling out, scaling up, or optimizing your database design.</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285750" lvl="0" indent="-285750" algn="l">
              <a:buFont typeface="Arial" panose="020B0604020202020204" pitchFamily="34" charset="0"/>
              <a:buChar char="•"/>
            </a:pPr>
            <a:endParaRPr lang="en-US" sz="16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091662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2)</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2273035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1945407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655637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pools simplify the process of creating, maintaining, and managing both performance and cost for large numbers of Azure SQL databases.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Manage large numbers of databases that have unpredictable resource demands.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Ability</a:t>
            </a:r>
            <a:r>
              <a:rPr lang="en-US" sz="1200" b="0" i="0" kern="1200" baseline="0" dirty="0" smtClean="0">
                <a:solidFill>
                  <a:schemeClr val="tx1"/>
                </a:solidFill>
                <a:effectLst/>
                <a:latin typeface="+mn-lt"/>
                <a:ea typeface="+mn-ea"/>
                <a:cs typeface="+mn-cs"/>
              </a:rPr>
              <a:t> to </a:t>
            </a:r>
            <a:r>
              <a:rPr lang="en-US" sz="1200" b="0" i="0" kern="1200" dirty="0" smtClean="0">
                <a:solidFill>
                  <a:schemeClr val="tx1"/>
                </a:solidFill>
                <a:effectLst/>
                <a:latin typeface="+mn-lt"/>
                <a:ea typeface="+mn-ea"/>
                <a:cs typeface="+mn-cs"/>
              </a:rPr>
              <a:t>run centralized queries and reporting tools across</a:t>
            </a:r>
            <a:r>
              <a:rPr lang="en-US" sz="1200" b="0" i="0" kern="1200" baseline="0" dirty="0" smtClean="0">
                <a:solidFill>
                  <a:schemeClr val="tx1"/>
                </a:solidFill>
                <a:effectLst/>
                <a:latin typeface="+mn-lt"/>
                <a:ea typeface="+mn-ea"/>
                <a:cs typeface="+mn-cs"/>
              </a:rPr>
              <a:t> database pool.</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6412332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latin typeface="wf_segoe-ui_normal"/>
              </a:rPr>
              <a:t>Execute administrative tasks across each database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solidFill>
                <a:srgbClr val="505050"/>
              </a:solidFill>
              <a:latin typeface="wf_segoe-ui_norm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Don’t have to connec</a:t>
            </a:r>
            <a:r>
              <a:rPr lang="en-US" sz="1200" b="0" i="0" kern="1200" baseline="0" dirty="0" smtClean="0">
                <a:solidFill>
                  <a:schemeClr val="tx1"/>
                </a:solidFill>
                <a:effectLst/>
                <a:latin typeface="+mn-lt"/>
                <a:ea typeface="+mn-ea"/>
                <a:cs typeface="+mn-cs"/>
              </a:rPr>
              <a:t>t to </a:t>
            </a:r>
            <a:r>
              <a:rPr lang="en-US" sz="1200" b="0" i="0" kern="1200" dirty="0" smtClean="0">
                <a:solidFill>
                  <a:schemeClr val="tx1"/>
                </a:solidFill>
                <a:effectLst/>
                <a:latin typeface="+mn-lt"/>
                <a:ea typeface="+mn-ea"/>
                <a:cs typeface="+mn-cs"/>
              </a:rPr>
              <a:t>each database independently in order to run T-SQL statements or perform other administrative tasks</a:t>
            </a: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For example, you can easily update the schema in every database to include a new table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database jobs handles the task of logging in, and reliably running the script for you, while logging the status of execution for each database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7440008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21337770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21032373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41245349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49</a:t>
            </a:fld>
            <a:endParaRPr lang="en-US"/>
          </a:p>
        </p:txBody>
      </p:sp>
    </p:spTree>
    <p:extLst>
      <p:ext uri="{BB962C8B-B14F-4D97-AF65-F5344CB8AC3E}">
        <p14:creationId xmlns:p14="http://schemas.microsoft.com/office/powerpoint/2010/main" val="38898453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a:p>
            <a:pPr marL="0" indent="0">
              <a:buNone/>
            </a:pPr>
            <a:endParaRPr lang="en-US" dirty="0" smtClean="0"/>
          </a:p>
          <a:p>
            <a:pPr marL="0" indent="0">
              <a:buNone/>
            </a:pPr>
            <a:r>
              <a:rPr lang="en-US" b="1" dirty="0" smtClean="0"/>
              <a:t>Animation:</a:t>
            </a:r>
          </a:p>
          <a:p>
            <a:pPr marL="0" indent="0">
              <a:buNone/>
            </a:pPr>
            <a:endParaRPr lang="en-US" dirty="0" smtClean="0"/>
          </a:p>
          <a:p>
            <a:pPr marL="0" indent="0">
              <a:buNone/>
            </a:pPr>
            <a:r>
              <a:rPr lang="en-US" dirty="0" smtClean="0"/>
              <a:t>We</a:t>
            </a:r>
            <a:r>
              <a:rPr lang="en-US" baseline="0" dirty="0" smtClean="0"/>
              <a:t> start off with 3 basic databases</a:t>
            </a:r>
          </a:p>
          <a:p>
            <a:pPr marL="0" indent="0">
              <a:buNone/>
            </a:pPr>
            <a:r>
              <a:rPr lang="en-US" baseline="0" dirty="0" smtClean="0"/>
              <a:t>[click]: We can vertically scale one of these to a standard instance</a:t>
            </a:r>
          </a:p>
          <a:p>
            <a:pPr marL="0" indent="0">
              <a:buNone/>
            </a:pPr>
            <a:r>
              <a:rPr lang="en-US" baseline="0" dirty="0" smtClean="0"/>
              <a:t>[click]: We can also add more instances by scaling horizontally</a:t>
            </a:r>
          </a:p>
          <a:p>
            <a:pPr marL="0" indent="0">
              <a:buNone/>
            </a:pPr>
            <a:r>
              <a:rPr lang="en-US" baseline="0" dirty="0" smtClean="0"/>
              <a:t>[click]: If an instance need more headroom, we can always still vertically scale</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3132541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1079804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SQL Server in a Microsoft Azure Virtual Machine!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55</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Demo 4)</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57</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the new Microsoft Azure DocumentDB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58</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62</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Achieve near-infinite scale in terms of storage and throughput by horizontally partitioning data(</a:t>
            </a:r>
            <a:r>
              <a:rPr lang="en-US" sz="1200" b="0" i="0" kern="1200" dirty="0" err="1" smtClean="0">
                <a:solidFill>
                  <a:schemeClr val="tx1"/>
                </a:solidFill>
                <a:effectLst/>
                <a:latin typeface="+mn-lt"/>
                <a:ea typeface="+mn-ea"/>
                <a:cs typeface="+mn-cs"/>
              </a:rPr>
              <a:t>sharding</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Best partition option</a:t>
            </a:r>
            <a:r>
              <a:rPr lang="en-US" sz="1200" b="0" i="0" kern="1200" baseline="0" dirty="0" smtClean="0">
                <a:solidFill>
                  <a:schemeClr val="tx1"/>
                </a:solidFill>
                <a:effectLst/>
                <a:latin typeface="+mn-lt"/>
                <a:ea typeface="+mn-ea"/>
                <a:cs typeface="+mn-cs"/>
              </a:rPr>
              <a:t> for </a:t>
            </a:r>
            <a:r>
              <a:rPr lang="en-US" sz="1200" b="0" i="0" kern="1200" dirty="0" smtClean="0">
                <a:solidFill>
                  <a:schemeClr val="tx1"/>
                </a:solidFill>
                <a:effectLst/>
                <a:latin typeface="+mn-lt"/>
                <a:ea typeface="+mn-ea"/>
                <a:cs typeface="+mn-cs"/>
              </a:rPr>
              <a:t>data across collections will depend on data format and access patterns</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DocumentDB</a:t>
            </a:r>
            <a:r>
              <a:rPr lang="en-US" sz="1200" b="0" i="0" kern="1200" dirty="0" smtClean="0">
                <a:solidFill>
                  <a:schemeClr val="tx1"/>
                </a:solidFill>
                <a:effectLst/>
                <a:latin typeface="+mn-lt"/>
                <a:ea typeface="+mn-ea"/>
                <a:cs typeface="+mn-cs"/>
              </a:rPr>
              <a:t> accounts can be scaled linearly with cost via collections</a:t>
            </a:r>
          </a:p>
          <a:p>
            <a:endParaRPr lang="en-US" sz="1200" b="0" i="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68</a:t>
            </a:fld>
            <a:endParaRPr lang="en-US"/>
          </a:p>
        </p:txBody>
      </p:sp>
    </p:spTree>
    <p:extLst>
      <p:ext uri="{BB962C8B-B14F-4D97-AF65-F5344CB8AC3E}">
        <p14:creationId xmlns:p14="http://schemas.microsoft.com/office/powerpoint/2010/main" val="861751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to partition data produced or consumed from a large number of distinct clients, and is useful for storing user profiles, catalog items, and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("Internet of Things") telemetry data.</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You should use hash partitioning whenever there are too many entities to enumerate through lookup partitioning (e.g. users or devices) and the request rate is fairly uniform across entities.</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Hash partitioning is useful for uniform load balancing of requests to make effective use of your provisioned storage and throughput. Using </a:t>
            </a:r>
            <a:r>
              <a:rPr lang="en-US" sz="1200" b="0" i="1" kern="1200" dirty="0" smtClean="0">
                <a:solidFill>
                  <a:schemeClr val="tx1"/>
                </a:solidFill>
                <a:effectLst/>
                <a:latin typeface="+mn-lt"/>
                <a:ea typeface="+mn-ea"/>
                <a:cs typeface="+mn-cs"/>
              </a:rPr>
              <a:t>consistent hashing</a:t>
            </a:r>
            <a:r>
              <a:rPr lang="en-US" sz="1200" b="0" i="0" kern="1200" dirty="0" smtClean="0">
                <a:solidFill>
                  <a:schemeClr val="tx1"/>
                </a:solidFill>
                <a:effectLst/>
                <a:latin typeface="+mn-lt"/>
                <a:ea typeface="+mn-ea"/>
                <a:cs typeface="+mn-cs"/>
              </a:rPr>
              <a:t> algorithms allow you to minimize the amount of data that has to be moved when adding or removing a partition.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69</a:t>
            </a:fld>
            <a:endParaRPr lang="en-US"/>
          </a:p>
        </p:txBody>
      </p:sp>
    </p:spTree>
    <p:extLst>
      <p:ext uri="{BB962C8B-B14F-4D97-AF65-F5344CB8AC3E}">
        <p14:creationId xmlns:p14="http://schemas.microsoft.com/office/powerpoint/2010/main" val="38738596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for partitioning with </a:t>
            </a:r>
            <a:r>
              <a:rPr lang="en-US" sz="1200" b="0" i="1" kern="1200" dirty="0" smtClean="0">
                <a:solidFill>
                  <a:schemeClr val="tx1"/>
                </a:solidFill>
                <a:effectLst/>
                <a:latin typeface="+mn-lt"/>
                <a:ea typeface="+mn-ea"/>
                <a:cs typeface="+mn-cs"/>
              </a:rPr>
              <a:t>time stamp</a:t>
            </a:r>
            <a:r>
              <a:rPr lang="en-US" sz="1200" b="0" i="0" kern="1200" dirty="0" smtClean="0">
                <a:solidFill>
                  <a:schemeClr val="tx1"/>
                </a:solidFill>
                <a:effectLst/>
                <a:latin typeface="+mn-lt"/>
                <a:ea typeface="+mn-ea"/>
                <a:cs typeface="+mn-cs"/>
              </a:rPr>
              <a:t> properties (e.g., </a:t>
            </a:r>
            <a:r>
              <a:rPr lang="en-US" sz="1200" b="0" i="0" kern="1200" dirty="0" err="1" smtClean="0">
                <a:solidFill>
                  <a:schemeClr val="tx1"/>
                </a:solidFill>
                <a:effectLst/>
                <a:latin typeface="+mn-lt"/>
                <a:ea typeface="+mn-ea"/>
                <a:cs typeface="+mn-cs"/>
              </a:rPr>
              <a:t>eventTime</a:t>
            </a:r>
            <a:r>
              <a:rPr lang="en-US" sz="1200" b="0" i="0" kern="1200" dirty="0" smtClean="0">
                <a:solidFill>
                  <a:schemeClr val="tx1"/>
                </a:solidFill>
                <a:effectLst/>
                <a:latin typeface="+mn-lt"/>
                <a:ea typeface="+mn-ea"/>
                <a:cs typeface="+mn-cs"/>
              </a:rPr>
              <a:t> between Feb 1, 2015 and Feb 2, 2015).</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You should use Range partitioning if your queries are restricted to specific range values against the partition key.</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Range partitioning is generally used in the context of dates, as it gives you an easy and natural mechanism for aging out partitions by timestamp. It is also useful when queries are generally constrained to a time range since that is aligned with the partitioning boundaries.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70</a:t>
            </a:fld>
            <a:endParaRPr lang="en-US"/>
          </a:p>
        </p:txBody>
      </p:sp>
    </p:spTree>
    <p:extLst>
      <p:ext uri="{BB962C8B-B14F-4D97-AF65-F5344CB8AC3E}">
        <p14:creationId xmlns:p14="http://schemas.microsoft.com/office/powerpoint/2010/main" val="9896622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for partitioning by region (e.g. the partition for Scandinavia contains Norway, Denmark, and Sweden).</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Lookup partitioning offers the highest degree of control in managing a multi-tenant application. You can assign multiple tenants to a single collection, single tenant to a single collection, or even a single tenant across multiple collections.</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Lookup partitioning allows you to group and organize unordered and unrelated sets of data in a natural way e.g., group tenants by organization or states by geographic region. Lookup also offers fine-grained control for migrating data between collections.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71</a:t>
            </a:fld>
            <a:endParaRPr lang="en-US"/>
          </a:p>
        </p:txBody>
      </p:sp>
    </p:spTree>
    <p:extLst>
      <p:ext uri="{BB962C8B-B14F-4D97-AF65-F5344CB8AC3E}">
        <p14:creationId xmlns:p14="http://schemas.microsoft.com/office/powerpoint/2010/main" val="1221682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Time for the </a:t>
            </a:r>
            <a:r>
              <a:rPr lang="sv-SE" baseline="0" dirty="0" smtClean="0"/>
              <a:t>Microsoft Azure Search as a Service offering!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73</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74</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75</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26901374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79</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Pick a location for</a:t>
            </a:r>
            <a:r>
              <a:rPr lang="en-US" baseline="0" noProof="0" dirty="0" smtClean="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80</a:t>
            </a:fld>
            <a:endParaRPr lang="en-US"/>
          </a:p>
        </p:txBody>
      </p:sp>
    </p:spTree>
    <p:extLst>
      <p:ext uri="{BB962C8B-B14F-4D97-AF65-F5344CB8AC3E}">
        <p14:creationId xmlns:p14="http://schemas.microsoft.com/office/powerpoint/2010/main" val="10565061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Hadoop in Azure known as Microsoft Azure HDInsight!</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83</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84</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86</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87</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15728983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smtClean="0">
                <a:solidFill>
                  <a:schemeClr val="tx1"/>
                </a:solidFill>
              </a:rPr>
              <a:t>Speaker notes:</a:t>
            </a:r>
          </a:p>
          <a:p>
            <a:pPr marL="0" indent="0" algn="l">
              <a:buFont typeface="Arial" panose="020B0604020202020204" pitchFamily="34" charset="0"/>
              <a:buNone/>
            </a:pPr>
            <a:endParaRPr lang="en-US" sz="1200" dirty="0" smtClean="0">
              <a:solidFill>
                <a:schemeClr val="tx1"/>
              </a:solidFill>
            </a:endParaRPr>
          </a:p>
          <a:p>
            <a:pPr marL="171450" indent="-171450" algn="l">
              <a:buFont typeface="Arial" panose="020B0604020202020204" pitchFamily="34" charset="0"/>
              <a:buChar char="•"/>
            </a:pPr>
            <a:r>
              <a:rPr lang="en-US" sz="1200" dirty="0" smtClean="0">
                <a:solidFill>
                  <a:schemeClr val="tx1"/>
                </a:solidFill>
              </a:rPr>
              <a:t>Fully managed relational data warehouse-as-a-service.</a:t>
            </a:r>
          </a:p>
          <a:p>
            <a:pPr marL="171450" indent="-171450" algn="l">
              <a:buFont typeface="Arial" panose="020B0604020202020204" pitchFamily="34" charset="0"/>
              <a:buChar char="•"/>
            </a:pPr>
            <a:r>
              <a:rPr lang="en-US" sz="1200" dirty="0" smtClean="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smtClean="0">
                <a:solidFill>
                  <a:schemeClr val="tx1"/>
                </a:solidFill>
              </a:rPr>
              <a:t>Support your smallest to largest data sets</a:t>
            </a:r>
          </a:p>
          <a:p>
            <a:pPr algn="l"/>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13320007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39523581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23354143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smtClean="0">
                <a:solidFill>
                  <a:srgbClr val="666666"/>
                </a:solidFill>
                <a:effectLst/>
                <a:latin typeface="Segoe UI" panose="020B0502040204020203" pitchFamily="34" charset="0"/>
              </a:rPr>
              <a:t>Speaker notes:</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b="0" i="0" dirty="0" smtClean="0">
                <a:solidFill>
                  <a:srgbClr val="666666"/>
                </a:solidFill>
                <a:effectLst/>
                <a:latin typeface="Segoe UI" panose="020B0502040204020203" pitchFamily="34" charset="0"/>
              </a:rPr>
              <a:t>It’s as an enterprise wide repository of every type of data collected in a single place prior to any formal definition of requirements or schema. </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Data is be kept without discrimination regardless of its size, structure, or how fast it is ingested.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Organizations can then use Hadoop or advanced analytics to find patterns of the data.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 Azure Data Lake  can</a:t>
            </a:r>
            <a:r>
              <a:rPr lang="en-US" sz="1200" b="0" i="0" kern="1200" baseline="0" dirty="0" smtClean="0">
                <a:solidFill>
                  <a:schemeClr val="tx1"/>
                </a:solidFill>
                <a:effectLst/>
                <a:latin typeface="+mn-lt"/>
                <a:ea typeface="+mn-ea"/>
                <a:cs typeface="+mn-cs"/>
              </a:rPr>
              <a:t> be part of </a:t>
            </a:r>
            <a:r>
              <a:rPr lang="en-US" sz="1200" b="0" i="0" kern="1200" dirty="0" smtClean="0">
                <a:solidFill>
                  <a:schemeClr val="tx1"/>
                </a:solidFill>
                <a:effectLst/>
                <a:latin typeface="+mn-lt"/>
                <a:ea typeface="+mn-ea"/>
                <a:cs typeface="+mn-cs"/>
              </a:rPr>
              <a:t>your existing data platform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by leveraging Azure Active Directory as well as providing data replication to ensure high durability and availability.</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19367046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smtClean="0">
                <a:solidFill>
                  <a:schemeClr val="tx1"/>
                </a:solidFill>
                <a:effectLst/>
                <a:latin typeface="+mn-lt"/>
                <a:ea typeface="+mn-ea"/>
                <a:cs typeface="+mn-cs"/>
              </a:rPr>
              <a:t>Speaker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HDFS for the Cloud: The Azure Data Lake is a Hadoop File System compatible with HDFS enabling Microsoft offerings such as Azure </a:t>
            </a:r>
            <a:r>
              <a:rPr lang="en-US" sz="1200" b="0" i="0" kern="1200" dirty="0" err="1" smtClean="0">
                <a:solidFill>
                  <a:schemeClr val="tx1"/>
                </a:solidFill>
                <a:effectLst/>
                <a:latin typeface="+mn-lt"/>
                <a:ea typeface="+mn-ea"/>
                <a:cs typeface="+mn-cs"/>
              </a:rPr>
              <a:t>HDInsight</a:t>
            </a:r>
            <a:r>
              <a:rPr lang="en-US" sz="1200" b="0" i="0" kern="1200" dirty="0" smtClean="0">
                <a:solidFill>
                  <a:schemeClr val="tx1"/>
                </a:solidFill>
                <a:effectLst/>
                <a:latin typeface="+mn-lt"/>
                <a:ea typeface="+mn-ea"/>
                <a:cs typeface="+mn-cs"/>
              </a:rPr>
              <a:t>, Revolution-R Enterprise, industry Hadoop distributions like Hortonworks and Cloudera all to connect to it.</a:t>
            </a:r>
          </a:p>
          <a:p>
            <a:pPr marL="171450" indent="-171450">
              <a:buFont typeface="Arial" panose="020B0604020202020204" pitchFamily="34" charset="0"/>
              <a:buChar char="•"/>
            </a:pPr>
            <a:endParaRPr lang="en-US" b="0"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Petabyte files, massive throughput: The goal of the data lake is to run Hadoop and advanced analytics on all your data to discover conclusions from the data itself.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Curated data:  Azure</a:t>
            </a:r>
            <a:r>
              <a:rPr lang="en-US" sz="1200" b="0" i="0" kern="1200" baseline="0" dirty="0" smtClean="0">
                <a:solidFill>
                  <a:schemeClr val="tx1"/>
                </a:solidFill>
                <a:effectLst/>
                <a:latin typeface="+mn-lt"/>
                <a:ea typeface="+mn-ea"/>
                <a:cs typeface="+mn-cs"/>
              </a:rPr>
              <a:t> Data Lake</a:t>
            </a:r>
            <a:r>
              <a:rPr lang="en-US" sz="1200" b="0" i="0" kern="1200" dirty="0" smtClean="0">
                <a:solidFill>
                  <a:schemeClr val="tx1"/>
                </a:solidFill>
                <a:effectLst/>
                <a:latin typeface="+mn-lt"/>
                <a:ea typeface="+mn-ea"/>
                <a:cs typeface="+mn-cs"/>
              </a:rPr>
              <a:t> can also serve as a repository for lower cost data preparation prior to moving curated data into a data warehouse such</a:t>
            </a:r>
            <a:r>
              <a:rPr lang="en-US" sz="1200" b="0" i="0" kern="1200" baseline="0" dirty="0" smtClean="0">
                <a:solidFill>
                  <a:schemeClr val="tx1"/>
                </a:solidFill>
                <a:effectLst/>
                <a:latin typeface="+mn-lt"/>
                <a:ea typeface="+mn-ea"/>
                <a:cs typeface="+mn-cs"/>
              </a:rPr>
              <a:t> as Azure Data Warehouse.</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6560661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There are other SQL Solutions you can</a:t>
            </a:r>
            <a:r>
              <a:rPr lang="sv-SE" baseline="0" dirty="0" smtClean="0"/>
              <a:t> choose to run in Azure. Official support exists for MySQL and Oracle.</a:t>
            </a:r>
          </a:p>
          <a:p>
            <a:endParaRPr lang="sv-SE" baseline="0" dirty="0" smtClean="0"/>
          </a:p>
          <a:p>
            <a:r>
              <a:rPr lang="sv-SE" baseline="0" dirty="0" smtClean="0"/>
              <a:t>(Good place to show the portal and that you can provision Oracle and MySQL databases in Azure just as easily as you can provision the Microsoft SQL options.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94</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As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there</a:t>
            </a:r>
            <a:r>
              <a:rPr lang="sv-SE" dirty="0" smtClean="0"/>
              <a:t> </a:t>
            </a:r>
            <a:r>
              <a:rPr lang="sv-SE" dirty="0" err="1" smtClean="0"/>
              <a:t>are</a:t>
            </a:r>
            <a:r>
              <a:rPr lang="sv-SE" dirty="0" smtClean="0"/>
              <a:t> a </a:t>
            </a:r>
            <a:r>
              <a:rPr lang="sv-SE" dirty="0" err="1" smtClean="0"/>
              <a:t>lot</a:t>
            </a:r>
            <a:r>
              <a:rPr lang="sv-SE" dirty="0" smtClean="0"/>
              <a:t> of options</a:t>
            </a:r>
            <a:r>
              <a:rPr lang="sv-SE" baseline="0" dirty="0" smtClean="0"/>
              <a:t> in the Microsoft Azure </a:t>
            </a:r>
            <a:r>
              <a:rPr lang="sv-SE" baseline="0" dirty="0" err="1" smtClean="0"/>
              <a:t>DataPlatform</a:t>
            </a:r>
            <a:r>
              <a:rPr lang="sv-SE" baseline="0" dirty="0" smtClean="0"/>
              <a:t> </a:t>
            </a:r>
            <a:r>
              <a:rPr lang="sv-SE" baseline="0" dirty="0" err="1" smtClean="0"/>
              <a:t>offerings</a:t>
            </a:r>
            <a:r>
              <a:rPr lang="sv-SE" baseline="0" dirty="0" smtClean="0"/>
              <a:t>. It </a:t>
            </a:r>
            <a:r>
              <a:rPr lang="sv-SE" baseline="0" dirty="0" err="1" smtClean="0"/>
              <a:t>may</a:t>
            </a:r>
            <a:r>
              <a:rPr lang="sv-SE" baseline="0" dirty="0" smtClean="0"/>
              <a:t> be a </a:t>
            </a:r>
            <a:r>
              <a:rPr lang="sv-SE" baseline="0" dirty="0" err="1" smtClean="0"/>
              <a:t>challenge</a:t>
            </a:r>
            <a:r>
              <a:rPr lang="sv-SE" baseline="0" dirty="0" smtClean="0"/>
              <a:t> to </a:t>
            </a:r>
            <a:r>
              <a:rPr lang="sv-SE" baseline="0" dirty="0" err="1" smtClean="0"/>
              <a:t>identify</a:t>
            </a:r>
            <a:r>
              <a:rPr lang="sv-SE" baseline="0" dirty="0" smtClean="0"/>
              <a:t> the </a:t>
            </a:r>
            <a:r>
              <a:rPr lang="sv-SE" baseline="0" dirty="0" err="1" smtClean="0"/>
              <a:t>most</a:t>
            </a:r>
            <a:r>
              <a:rPr lang="sv-SE" baseline="0" dirty="0" smtClean="0"/>
              <a:t> </a:t>
            </a:r>
            <a:r>
              <a:rPr lang="sv-SE" baseline="0" dirty="0" err="1" smtClean="0"/>
              <a:t>suitable</a:t>
            </a:r>
            <a:r>
              <a:rPr lang="sv-SE" baseline="0" dirty="0" smtClean="0"/>
              <a:t> options in </a:t>
            </a:r>
            <a:r>
              <a:rPr lang="sv-SE" baseline="0" dirty="0" err="1" smtClean="0"/>
              <a:t>every</a:t>
            </a:r>
            <a:r>
              <a:rPr lang="sv-SE" baseline="0" dirty="0" smtClean="0"/>
              <a:t> </a:t>
            </a:r>
            <a:r>
              <a:rPr lang="sv-SE" baseline="0" dirty="0" err="1" smtClean="0"/>
              <a:t>case</a:t>
            </a:r>
            <a:r>
              <a:rPr lang="sv-SE" baseline="0" dirty="0" smtClean="0"/>
              <a:t> </a:t>
            </a:r>
            <a:r>
              <a:rPr lang="sv-SE" baseline="0" dirty="0" err="1" smtClean="0"/>
              <a:t>but</a:t>
            </a:r>
            <a:r>
              <a:rPr lang="sv-SE" baseline="0" dirty="0" smtClean="0"/>
              <a:t> </a:t>
            </a:r>
            <a:r>
              <a:rPr lang="sv-SE" baseline="0" dirty="0" err="1" smtClean="0"/>
              <a:t>we</a:t>
            </a:r>
            <a:r>
              <a:rPr lang="sv-SE" baseline="0" dirty="0" smtClean="0"/>
              <a:t> </a:t>
            </a:r>
            <a:r>
              <a:rPr lang="sv-SE" baseline="0" dirty="0" err="1" smtClean="0"/>
              <a:t>can</a:t>
            </a:r>
            <a:r>
              <a:rPr lang="sv-SE" baseline="0" dirty="0" smtClean="0"/>
              <a:t> rest </a:t>
            </a:r>
            <a:r>
              <a:rPr lang="sv-SE" baseline="0" dirty="0" err="1" smtClean="0"/>
              <a:t>assured</a:t>
            </a:r>
            <a:r>
              <a:rPr lang="sv-SE" baseline="0" dirty="0" smtClean="0"/>
              <a:t> </a:t>
            </a:r>
            <a:r>
              <a:rPr lang="sv-SE" baseline="0" dirty="0" err="1" smtClean="0"/>
              <a:t>that</a:t>
            </a:r>
            <a:r>
              <a:rPr lang="sv-SE" baseline="0" dirty="0" smtClean="0"/>
              <a:t> </a:t>
            </a:r>
            <a:r>
              <a:rPr lang="sv-SE" baseline="0" dirty="0" err="1" smtClean="0"/>
              <a:t>there</a:t>
            </a:r>
            <a:r>
              <a:rPr lang="sv-SE" baseline="0" dirty="0" smtClean="0"/>
              <a:t> </a:t>
            </a:r>
            <a:r>
              <a:rPr lang="sv-SE" baseline="0" dirty="0" err="1" smtClean="0"/>
              <a:t>will</a:t>
            </a:r>
            <a:r>
              <a:rPr lang="sv-SE" baseline="0" dirty="0" smtClean="0"/>
              <a:t> be a </a:t>
            </a:r>
            <a:r>
              <a:rPr lang="sv-SE" baseline="0" dirty="0" err="1" smtClean="0"/>
              <a:t>good</a:t>
            </a:r>
            <a:r>
              <a:rPr lang="sv-SE" baseline="0" dirty="0" smtClean="0"/>
              <a:t> option for </a:t>
            </a:r>
            <a:r>
              <a:rPr lang="sv-SE" baseline="0" dirty="0" err="1" smtClean="0"/>
              <a:t>almost</a:t>
            </a:r>
            <a:r>
              <a:rPr lang="sv-SE" baseline="0" dirty="0" smtClean="0"/>
              <a:t> </a:t>
            </a:r>
            <a:r>
              <a:rPr lang="sv-SE" baseline="0" dirty="0" err="1" smtClean="0"/>
              <a:t>any</a:t>
            </a:r>
            <a:r>
              <a:rPr lang="sv-SE" baseline="0" dirty="0" smtClean="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6/23/2015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100</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181194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7557306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117113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7607757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267784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7790769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10.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0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0.xml"/><Relationship Id="rId1" Type="http://schemas.openxmlformats.org/officeDocument/2006/relationships/slideLayout" Target="../slideLayouts/slideLayout29.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emf"/><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13.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image" Target="../media/image36.jpeg"/><Relationship Id="rId4" Type="http://schemas.openxmlformats.org/officeDocument/2006/relationships/image" Target="../media/image35.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package" Target="../embeddings/Microsoft_Visio_Drawing111111.vsdx"/></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package" Target="../embeddings/Microsoft_Visio_Drawing222222.vsdx"/></Relationships>
</file>

<file path=ppt/slides/_rels/slide5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40.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4.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8.xml"/><Relationship Id="rId1" Type="http://schemas.openxmlformats.org/officeDocument/2006/relationships/slideLayout" Target="../slideLayouts/slideLayout9.xml"/><Relationship Id="rId4" Type="http://schemas.openxmlformats.org/officeDocument/2006/relationships/image" Target="../media/image51.e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4.xml"/><Relationship Id="rId1" Type="http://schemas.openxmlformats.org/officeDocument/2006/relationships/customXml" Target="../../customXml/item4.xml"/><Relationship Id="rId4" Type="http://schemas.openxmlformats.org/officeDocument/2006/relationships/image" Target="../media/image52.emf"/></Relationships>
</file>

<file path=ppt/slides/_rels/slide89.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png"/><Relationship Id="rId2" Type="http://schemas.openxmlformats.org/officeDocument/2006/relationships/notesSlide" Target="../notesSlides/notesSlide73.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7.xml"/><Relationship Id="rId1" Type="http://schemas.openxmlformats.org/officeDocument/2006/relationships/slideLayout" Target="../slideLayouts/slideLayout18.xml"/><Relationship Id="rId5" Type="http://schemas.openxmlformats.org/officeDocument/2006/relationships/image" Target="../media/image59.emf"/><Relationship Id="rId4" Type="http://schemas.openxmlformats.org/officeDocument/2006/relationships/image" Target="../media/image58.e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9.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Azure Data Overview</a:t>
            </a:r>
            <a:endParaRPr lang="en-US" sz="48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Database Server</a:t>
            </a:r>
            <a:endParaRPr lang="en-US" dirty="0"/>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smtClean="0">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bg1"/>
                </a:solidFill>
              </a:rPr>
              <a:t>Server Connectivity</a:t>
            </a: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956" y="664397"/>
            <a:ext cx="5209041" cy="3673807"/>
          </a:xfrm>
          <a:prstGeom prst="rect">
            <a:avLst/>
          </a:prstGeom>
        </p:spPr>
      </p:pic>
      <p:sp>
        <p:nvSpPr>
          <p:cNvPr id="6" name="Pentagon 5"/>
          <p:cNvSpPr/>
          <p:nvPr/>
        </p:nvSpPr>
        <p:spPr bwMode="auto">
          <a:xfrm>
            <a:off x="2940754" y="5396540"/>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Limit Exposure of Sensitive </a:t>
            </a:r>
            <a:r>
              <a:rPr lang="en-US" sz="4000" dirty="0">
                <a:solidFill>
                  <a:srgbClr val="FFFFFF"/>
                </a:solidFill>
                <a:latin typeface="Segoe UI Light (Headings)"/>
              </a:rPr>
              <a:t>D</a:t>
            </a:r>
            <a:r>
              <a:rPr lang="en-US" sz="4000" dirty="0" smtClean="0">
                <a:solidFill>
                  <a:srgbClr val="FFFFFF"/>
                </a:solidFill>
                <a:latin typeface="Segoe UI Light (Headings)"/>
              </a:rPr>
              <a:t>ata</a:t>
            </a:r>
            <a:endParaRPr lang="en-US" sz="4000" dirty="0">
              <a:solidFill>
                <a:srgbClr val="FFFFFF"/>
              </a:solidFill>
              <a:latin typeface="Segoe UI Light (Headings)"/>
            </a:endParaRPr>
          </a:p>
        </p:txBody>
      </p:sp>
      <p:sp>
        <p:nvSpPr>
          <p:cNvPr id="5" name="Pentagon 4"/>
          <p:cNvSpPr/>
          <p:nvPr/>
        </p:nvSpPr>
        <p:spPr bwMode="auto">
          <a:xfrm>
            <a:off x="5065871" y="4439277"/>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smtClean="0">
                <a:solidFill>
                  <a:srgbClr val="343434"/>
                </a:solidFill>
                <a:latin typeface="Segoe UI Light" pitchFamily="34" charset="0"/>
              </a:rPr>
              <a:t>Protect Sensitive Data</a:t>
            </a:r>
            <a:endParaRPr lang="en-US" sz="2000" kern="0" dirty="0">
              <a:solidFill>
                <a:srgbClr val="343434"/>
              </a:solidFill>
              <a:latin typeface="Segoe UI Light" pitchFamily="34" charset="0"/>
            </a:endParaRPr>
          </a:p>
        </p:txBody>
      </p:sp>
      <p:sp>
        <p:nvSpPr>
          <p:cNvPr id="7" name="Content Placeholder 2"/>
          <p:cNvSpPr>
            <a:spLocks noGrp="1"/>
          </p:cNvSpPr>
          <p:nvPr>
            <p:ph sz="quarter" idx="10"/>
          </p:nvPr>
        </p:nvSpPr>
        <p:spPr>
          <a:xfrm>
            <a:off x="6207760" y="959037"/>
            <a:ext cx="5771516" cy="2190563"/>
          </a:xfrm>
        </p:spPr>
        <p:txBody>
          <a:bodyPr/>
          <a:lstStyle/>
          <a:p>
            <a:r>
              <a:rPr lang="en-US" sz="2400" dirty="0" smtClean="0"/>
              <a:t>Limits </a:t>
            </a:r>
            <a:r>
              <a:rPr lang="en-US" sz="2400" dirty="0"/>
              <a:t>sensitive data </a:t>
            </a:r>
            <a:r>
              <a:rPr lang="en-US" sz="2400" dirty="0" smtClean="0"/>
              <a:t>exposure </a:t>
            </a:r>
          </a:p>
          <a:p>
            <a:r>
              <a:rPr lang="en-US" sz="2400" dirty="0" smtClean="0"/>
              <a:t>Prevents </a:t>
            </a:r>
            <a:r>
              <a:rPr lang="en-US" sz="2400" dirty="0"/>
              <a:t>unauthorized access </a:t>
            </a:r>
            <a:r>
              <a:rPr lang="en-US" sz="2400" dirty="0" smtClean="0"/>
              <a:t>to data</a:t>
            </a:r>
          </a:p>
          <a:p>
            <a:r>
              <a:rPr lang="en-US" sz="2400" dirty="0"/>
              <a:t>P</a:t>
            </a:r>
            <a:r>
              <a:rPr lang="en-US" sz="2400" dirty="0" smtClean="0"/>
              <a:t>olicy-based security – no changes </a:t>
            </a:r>
            <a:r>
              <a:rPr lang="en-US" sz="2400" dirty="0"/>
              <a:t>to </a:t>
            </a:r>
            <a:r>
              <a:rPr lang="en-US" sz="2400" dirty="0" smtClean="0"/>
              <a:t>data or application</a:t>
            </a:r>
          </a:p>
          <a:p>
            <a:r>
              <a:rPr lang="en-US" sz="2400" dirty="0"/>
              <a:t>Meet </a:t>
            </a:r>
            <a:r>
              <a:rPr lang="en-US" sz="2400" dirty="0" smtClean="0"/>
              <a:t>regulatory compliance</a:t>
            </a:r>
          </a:p>
          <a:p>
            <a:r>
              <a:rPr lang="en-US" sz="2400" dirty="0"/>
              <a:t>Dev/Test production data without </a:t>
            </a:r>
            <a:r>
              <a:rPr lang="en-US" sz="2400" dirty="0" smtClean="0"/>
              <a:t>compromising data</a:t>
            </a:r>
          </a:p>
          <a:p>
            <a:endParaRPr lang="en-US" sz="2400" dirty="0" smtClean="0"/>
          </a:p>
          <a:p>
            <a:endParaRPr lang="en-US" sz="2400" dirty="0" smtClean="0"/>
          </a:p>
          <a:p>
            <a:endParaRPr lang="en-US" sz="2400" dirty="0" smtClean="0"/>
          </a:p>
          <a:p>
            <a:endParaRPr lang="en-US" sz="2400" dirty="0" smtClean="0"/>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spc="-51" dirty="0" smtClean="0">
                <a:solidFill>
                  <a:srgbClr val="0072C6"/>
                </a:solidFill>
              </a:rPr>
              <a:t>Dynamic Data Masking</a:t>
            </a:r>
            <a:endParaRPr lang="en-US" dirty="0">
              <a:solidFill>
                <a:srgbClr val="0072C6"/>
              </a:solidFill>
            </a:endParaRPr>
          </a:p>
        </p:txBody>
      </p:sp>
    </p:spTree>
    <p:extLst>
      <p:ext uri="{BB962C8B-B14F-4D97-AF65-F5344CB8AC3E}">
        <p14:creationId xmlns:p14="http://schemas.microsoft.com/office/powerpoint/2010/main" val="194234892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3399631" y="5663682"/>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Encrypt and Protect Database</a:t>
            </a:r>
            <a:endParaRPr lang="en-US" sz="4000" dirty="0">
              <a:solidFill>
                <a:srgbClr val="FFFFFF"/>
              </a:solidFill>
              <a:latin typeface="Segoe UI Light (Headings)"/>
            </a:endParaRPr>
          </a:p>
        </p:txBody>
      </p:sp>
      <p:sp>
        <p:nvSpPr>
          <p:cNvPr id="7" name="Content Placeholder 2"/>
          <p:cNvSpPr>
            <a:spLocks noGrp="1"/>
          </p:cNvSpPr>
          <p:nvPr>
            <p:ph sz="quarter" idx="10"/>
          </p:nvPr>
        </p:nvSpPr>
        <p:spPr>
          <a:xfrm>
            <a:off x="3932238" y="1180783"/>
            <a:ext cx="6075998" cy="3498980"/>
          </a:xfrm>
        </p:spPr>
        <p:txBody>
          <a:bodyPr/>
          <a:lstStyle/>
          <a:p>
            <a:r>
              <a:rPr lang="en-US" sz="2400" dirty="0" smtClean="0"/>
              <a:t>Encrypted database, backups</a:t>
            </a:r>
            <a:r>
              <a:rPr lang="en-US" sz="2400" dirty="0"/>
              <a:t>, and transaction </a:t>
            </a:r>
            <a:r>
              <a:rPr lang="en-US" sz="2400" dirty="0" smtClean="0"/>
              <a:t>log at rest</a:t>
            </a:r>
            <a:endParaRPr lang="en-US" sz="2400" dirty="0"/>
          </a:p>
          <a:p>
            <a:r>
              <a:rPr lang="en-US" sz="2400" dirty="0" smtClean="0"/>
              <a:t>2-click </a:t>
            </a:r>
            <a:r>
              <a:rPr lang="en-US" sz="2400" dirty="0"/>
              <a:t>provisioning </a:t>
            </a:r>
            <a:endParaRPr lang="en-US" sz="2400" dirty="0" smtClean="0"/>
          </a:p>
          <a:p>
            <a:r>
              <a:rPr lang="en-US" sz="2400" dirty="0" smtClean="0"/>
              <a:t>Reduced attack surface area</a:t>
            </a:r>
            <a:endParaRPr lang="en-US" sz="2400" dirty="0"/>
          </a:p>
          <a:p>
            <a:r>
              <a:rPr lang="en-US" sz="2400" dirty="0"/>
              <a:t>No code changes to existing </a:t>
            </a:r>
            <a:r>
              <a:rPr lang="en-US" sz="2400" dirty="0" smtClean="0"/>
              <a:t>applications</a:t>
            </a:r>
          </a:p>
          <a:p>
            <a:r>
              <a:rPr lang="en-US" sz="2400" dirty="0"/>
              <a:t>D</a:t>
            </a:r>
            <a:r>
              <a:rPr lang="en-US" sz="2400" dirty="0" smtClean="0"/>
              <a:t>atabase </a:t>
            </a:r>
            <a:r>
              <a:rPr lang="en-US" sz="2400" dirty="0"/>
              <a:t>encryption key - AES-256 </a:t>
            </a:r>
            <a:endParaRPr lang="en-US" sz="2400" dirty="0" smtClean="0"/>
          </a:p>
          <a:p>
            <a:r>
              <a:rPr lang="en-US" sz="2400" dirty="0" smtClean="0"/>
              <a:t>Meet regulatory compliance</a:t>
            </a:r>
          </a:p>
          <a:p>
            <a:r>
              <a:rPr lang="en-US" sz="2400" dirty="0" smtClean="0"/>
              <a:t>Accelerated hardware encryption</a:t>
            </a:r>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Transparent Data </a:t>
            </a:r>
            <a:r>
              <a:rPr lang="en-US" dirty="0" smtClean="0">
                <a:solidFill>
                  <a:srgbClr val="0072C6"/>
                </a:solidFill>
              </a:rPr>
              <a:t>Encryption (TDE)</a:t>
            </a:r>
            <a:endParaRPr lang="en-US" dirty="0">
              <a:solidFill>
                <a:srgbClr val="0072C6"/>
              </a:solidFill>
            </a:endParaRPr>
          </a:p>
        </p:txBody>
      </p:sp>
      <p:pic>
        <p:nvPicPr>
          <p:cNvPr id="2" name="Picture 1"/>
          <p:cNvPicPr>
            <a:picLocks noChangeAspect="1"/>
          </p:cNvPicPr>
          <p:nvPr/>
        </p:nvPicPr>
        <p:blipFill>
          <a:blip r:embed="rId3"/>
          <a:stretch>
            <a:fillRect/>
          </a:stretch>
        </p:blipFill>
        <p:spPr>
          <a:xfrm>
            <a:off x="1375652" y="882203"/>
            <a:ext cx="2119388" cy="3910026"/>
          </a:xfrm>
          <a:prstGeom prst="rect">
            <a:avLst/>
          </a:prstGeom>
        </p:spPr>
      </p:pic>
    </p:spTree>
    <p:extLst>
      <p:ext uri="{BB962C8B-B14F-4D97-AF65-F5344CB8AC3E}">
        <p14:creationId xmlns:p14="http://schemas.microsoft.com/office/powerpoint/2010/main" val="344378437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a:t>
            </a:r>
            <a:r>
              <a:rPr lang="en-US" sz="4000" dirty="0" smtClean="0">
                <a:solidFill>
                  <a:srgbClr val="FFFFFF"/>
                </a:solidFill>
              </a:rPr>
              <a:t>ine-grained </a:t>
            </a:r>
            <a:r>
              <a:rPr lang="en-US" sz="4000" dirty="0">
                <a:solidFill>
                  <a:srgbClr val="FFFFFF"/>
                </a:solidFill>
              </a:rPr>
              <a:t>A</a:t>
            </a:r>
            <a:r>
              <a:rPr lang="en-US" sz="4000" dirty="0" smtClean="0">
                <a:solidFill>
                  <a:srgbClr val="FFFFFF"/>
                </a:solidFill>
              </a:rPr>
              <a:t>ccess </a:t>
            </a:r>
            <a:r>
              <a:rPr lang="en-US" sz="4000" dirty="0">
                <a:solidFill>
                  <a:srgbClr val="FFFFFF"/>
                </a:solidFill>
              </a:rPr>
              <a:t>O</a:t>
            </a:r>
            <a:r>
              <a:rPr lang="en-US" sz="4000" dirty="0" smtClean="0">
                <a:solidFill>
                  <a:srgbClr val="FFFFFF"/>
                </a:solidFill>
              </a:rPr>
              <a:t>ver </a:t>
            </a:r>
            <a:r>
              <a:rPr lang="en-US" sz="4000" dirty="0">
                <a:solidFill>
                  <a:srgbClr val="FFFFFF"/>
                </a:solidFill>
              </a:rPr>
              <a:t>R</a:t>
            </a:r>
            <a:r>
              <a:rPr lang="en-US" sz="4000" dirty="0" smtClean="0">
                <a:solidFill>
                  <a:srgbClr val="FFFFFF"/>
                </a:solidFill>
              </a:rPr>
              <a:t>ows</a:t>
            </a:r>
            <a:r>
              <a:rPr lang="en-US" sz="4000" dirty="0">
                <a:solidFill>
                  <a:srgbClr val="FFFFFF"/>
                </a:solidFill>
              </a:rPr>
              <a:t> </a:t>
            </a:r>
          </a:p>
        </p:txBody>
      </p:sp>
      <p:sp>
        <p:nvSpPr>
          <p:cNvPr id="7" name="Content Placeholder 2"/>
          <p:cNvSpPr>
            <a:spLocks noGrp="1"/>
          </p:cNvSpPr>
          <p:nvPr>
            <p:ph sz="quarter" idx="10"/>
          </p:nvPr>
        </p:nvSpPr>
        <p:spPr>
          <a:xfrm>
            <a:off x="2093198" y="1066800"/>
            <a:ext cx="8005603" cy="3498980"/>
          </a:xfrm>
        </p:spPr>
        <p:txBody>
          <a:bodyPr/>
          <a:lstStyle/>
          <a:p>
            <a:r>
              <a:rPr lang="en-US" sz="3200" dirty="0"/>
              <a:t>F</a:t>
            </a:r>
            <a:r>
              <a:rPr lang="en-US" sz="3200" dirty="0" smtClean="0"/>
              <a:t>ine-grained </a:t>
            </a:r>
            <a:r>
              <a:rPr lang="en-US" sz="3200" dirty="0"/>
              <a:t>access over rows </a:t>
            </a:r>
            <a:endParaRPr lang="en-US" sz="3200" dirty="0" smtClean="0"/>
          </a:p>
          <a:p>
            <a:r>
              <a:rPr lang="en-US" sz="3200" dirty="0"/>
              <a:t>Access </a:t>
            </a:r>
            <a:r>
              <a:rPr lang="en-US" sz="3200" dirty="0" smtClean="0"/>
              <a:t>restrictions logic contained in database</a:t>
            </a:r>
          </a:p>
          <a:p>
            <a:r>
              <a:rPr lang="en-US" sz="3200" dirty="0" smtClean="0"/>
              <a:t>Simplified design </a:t>
            </a:r>
            <a:r>
              <a:rPr lang="en-US" sz="3200" dirty="0"/>
              <a:t>and coding of </a:t>
            </a:r>
            <a:r>
              <a:rPr lang="en-US" sz="3200" dirty="0" smtClean="0"/>
              <a:t>security</a:t>
            </a:r>
            <a:endParaRPr lang="en-US" sz="3200" dirty="0"/>
          </a:p>
          <a:p>
            <a:r>
              <a:rPr lang="en-US" sz="3200" dirty="0"/>
              <a:t>M</a:t>
            </a:r>
            <a:r>
              <a:rPr lang="en-US" sz="3200" dirty="0" smtClean="0"/>
              <a:t>eet regulatory compliance</a:t>
            </a:r>
            <a:endParaRPr lang="en-US" sz="3200" dirty="0"/>
          </a:p>
          <a:p>
            <a:r>
              <a:rPr lang="en-US" sz="3200" dirty="0" smtClean="0"/>
              <a:t>Reduced </a:t>
            </a:r>
            <a:r>
              <a:rPr lang="en-US" sz="3200" dirty="0"/>
              <a:t>surface area of your security </a:t>
            </a:r>
            <a:r>
              <a:rPr lang="en-US" sz="3200" dirty="0" smtClean="0"/>
              <a:t/>
            </a:r>
            <a:br>
              <a:rPr lang="en-US" sz="3200" dirty="0" smtClean="0"/>
            </a:br>
            <a:r>
              <a:rPr lang="en-US" sz="3200" dirty="0" smtClean="0"/>
              <a:t>system</a:t>
            </a:r>
            <a:endParaRPr lang="en-US" sz="3200" dirty="0"/>
          </a:p>
          <a:p>
            <a:pPr marL="0" indent="0">
              <a:buNone/>
            </a:pPr>
            <a:endParaRPr lang="en-US" sz="3200" dirty="0" smtClean="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Row-Level </a:t>
            </a:r>
            <a:r>
              <a:rPr lang="en-US" dirty="0" smtClean="0">
                <a:solidFill>
                  <a:srgbClr val="0072C6"/>
                </a:solidFill>
              </a:rPr>
              <a:t>Security (</a:t>
            </a:r>
            <a:r>
              <a:rPr lang="en-US" dirty="0">
                <a:solidFill>
                  <a:srgbClr val="0072C6"/>
                </a:solidFill>
              </a:rPr>
              <a:t>RLS) </a:t>
            </a:r>
          </a:p>
        </p:txBody>
      </p:sp>
    </p:spTree>
    <p:extLst>
      <p:ext uri="{BB962C8B-B14F-4D97-AF65-F5344CB8AC3E}">
        <p14:creationId xmlns:p14="http://schemas.microsoft.com/office/powerpoint/2010/main" val="423925672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a:t>
            </a:r>
            <a:r>
              <a:rPr lang="en-US" sz="4000" dirty="0" smtClean="0">
                <a:solidFill>
                  <a:srgbClr val="FFFFFF"/>
                </a:solidFill>
              </a:rPr>
              <a:t>ine-grained </a:t>
            </a:r>
            <a:r>
              <a:rPr lang="en-US" sz="4000" dirty="0">
                <a:solidFill>
                  <a:srgbClr val="FFFFFF"/>
                </a:solidFill>
              </a:rPr>
              <a:t>A</a:t>
            </a:r>
            <a:r>
              <a:rPr lang="en-US" sz="4000" dirty="0" smtClean="0">
                <a:solidFill>
                  <a:srgbClr val="FFFFFF"/>
                </a:solidFill>
              </a:rPr>
              <a:t>ccess </a:t>
            </a:r>
            <a:r>
              <a:rPr lang="en-US" sz="4000" dirty="0">
                <a:solidFill>
                  <a:srgbClr val="FFFFFF"/>
                </a:solidFill>
              </a:rPr>
              <a:t>O</a:t>
            </a:r>
            <a:r>
              <a:rPr lang="en-US" sz="4000" dirty="0" smtClean="0">
                <a:solidFill>
                  <a:srgbClr val="FFFFFF"/>
                </a:solidFill>
              </a:rPr>
              <a:t>ver </a:t>
            </a:r>
            <a:r>
              <a:rPr lang="en-US" sz="4000" dirty="0">
                <a:solidFill>
                  <a:srgbClr val="FFFFFF"/>
                </a:solidFill>
              </a:rPr>
              <a:t>R</a:t>
            </a:r>
            <a:r>
              <a:rPr lang="en-US" sz="4000" dirty="0" smtClean="0">
                <a:solidFill>
                  <a:srgbClr val="FFFFFF"/>
                </a:solidFill>
              </a:rPr>
              <a:t>ows</a:t>
            </a:r>
            <a:r>
              <a:rPr lang="en-US" sz="4000" dirty="0">
                <a:solidFill>
                  <a:srgbClr val="FFFFFF"/>
                </a:solidFill>
              </a:rPr>
              <a:t> </a:t>
            </a:r>
          </a:p>
        </p:txBody>
      </p:sp>
      <p:sp>
        <p:nvSpPr>
          <p:cNvPr id="7" name="Content Placeholder 2"/>
          <p:cNvSpPr>
            <a:spLocks noGrp="1"/>
          </p:cNvSpPr>
          <p:nvPr>
            <p:ph sz="quarter" idx="10"/>
          </p:nvPr>
        </p:nvSpPr>
        <p:spPr>
          <a:xfrm>
            <a:off x="2093198" y="1066800"/>
            <a:ext cx="8005603" cy="3498980"/>
          </a:xfrm>
        </p:spPr>
        <p:txBody>
          <a:bodyPr/>
          <a:lstStyle/>
          <a:p>
            <a:r>
              <a:rPr lang="en-US" sz="3200" dirty="0" smtClean="0"/>
              <a:t>Contained Database </a:t>
            </a:r>
            <a:r>
              <a:rPr lang="en-US" sz="3200" dirty="0"/>
              <a:t>U</a:t>
            </a:r>
            <a:r>
              <a:rPr lang="en-US" sz="3200" dirty="0" smtClean="0"/>
              <a:t>sers</a:t>
            </a:r>
            <a:r>
              <a:rPr lang="en-US" sz="3200" dirty="0"/>
              <a:t> </a:t>
            </a:r>
            <a:endParaRPr lang="en-US" sz="3200" dirty="0" smtClean="0"/>
          </a:p>
          <a:p>
            <a:r>
              <a:rPr lang="en-US" sz="3200" dirty="0" smtClean="0"/>
              <a:t>Parallel Queries</a:t>
            </a:r>
            <a:endParaRPr lang="en-US" sz="3200" dirty="0" smtClean="0"/>
          </a:p>
          <a:p>
            <a:r>
              <a:rPr lang="en-US" sz="3200" dirty="0"/>
              <a:t>Common Language Runtime (CLR) assemblies</a:t>
            </a:r>
            <a:endParaRPr lang="en-US" sz="3200" dirty="0"/>
          </a:p>
          <a:p>
            <a:pPr marL="0" indent="0">
              <a:buNone/>
            </a:pPr>
            <a:endParaRPr lang="en-US" sz="3200" dirty="0" smtClean="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0072C6"/>
                </a:solidFill>
              </a:rPr>
              <a:t>Other notable features</a:t>
            </a:r>
            <a:endParaRPr lang="en-US" dirty="0">
              <a:solidFill>
                <a:srgbClr val="0072C6"/>
              </a:solidFill>
            </a:endParaRPr>
          </a:p>
        </p:txBody>
      </p:sp>
    </p:spTree>
    <p:extLst>
      <p:ext uri="{BB962C8B-B14F-4D97-AF65-F5344CB8AC3E}">
        <p14:creationId xmlns:p14="http://schemas.microsoft.com/office/powerpoint/2010/main" val="130968468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DocumentDB</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Search</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HDInsight</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Additional Databases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en-US" dirty="0" smtClean="0"/>
              <a:t>Provision </a:t>
            </a:r>
            <a:r>
              <a:rPr lang="en-US" dirty="0"/>
              <a:t>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a:t>
            </a:r>
            <a:r>
              <a:rPr lang="sv-SE" sz="2800" dirty="0" smtClean="0"/>
              <a:t>Portal</a:t>
            </a:r>
            <a:r>
              <a:rPr lang="en-US" sz="2800" dirty="0"/>
              <a:t> </a:t>
            </a:r>
            <a:r>
              <a:rPr lang="en-US" sz="2800" dirty="0" smtClean="0"/>
              <a:t>create </a:t>
            </a:r>
            <a:r>
              <a:rPr lang="en-US" sz="2800" dirty="0"/>
              <a:t>a SQL Database server</a:t>
            </a:r>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a:t>
            </a:r>
            <a:r>
              <a:rPr lang="en-US" dirty="0" smtClean="0"/>
              <a:t>Interactively</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a:t>
            </a:r>
            <a:r>
              <a:rPr lang="en-US" sz="2800" dirty="0" smtClean="0"/>
              <a:t>Portal add </a:t>
            </a:r>
            <a:r>
              <a:rPr lang="en-US" sz="2800" dirty="0"/>
              <a:t>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smtClean="0">
                <a:solidFill>
                  <a:schemeClr val="bg1"/>
                </a:solidFill>
                <a:latin typeface="+mj-lt"/>
              </a:rPr>
              <a:t>http</a:t>
            </a:r>
            <a:r>
              <a:rPr lang="en-US" sz="2800" dirty="0">
                <a:solidFill>
                  <a:schemeClr val="bg1"/>
                </a:solidFill>
                <a:latin typeface="+mj-lt"/>
              </a:rPr>
              <a:t>://bit.ly/azurepowershell</a:t>
            </a:r>
          </a:p>
        </p:txBody>
      </p:sp>
      <p:sp>
        <p:nvSpPr>
          <p:cNvPr id="3" name="Title 2"/>
          <p:cNvSpPr>
            <a:spLocks noGrp="1"/>
          </p:cNvSpPr>
          <p:nvPr>
            <p:ph type="title"/>
          </p:nvPr>
        </p:nvSpPr>
        <p:spPr/>
        <p:txBody>
          <a:bodyPr/>
          <a:lstStyle/>
          <a:p>
            <a:r>
              <a:rPr lang="en-US" dirty="0" smtClean="0"/>
              <a:t>Automate Server Provisioning</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smtClean="0">
                <a:solidFill>
                  <a:schemeClr val="bg1"/>
                </a:solidFill>
                <a:latin typeface="+mj-lt"/>
              </a:rPr>
              <a:t>http://bit.ly/azurexplatcli</a:t>
            </a:r>
            <a:endParaRPr lang="en-US" sz="2800" dirty="0">
              <a:solidFill>
                <a:schemeClr val="bg1"/>
              </a:solidFill>
              <a:latin typeface="+mj-lt"/>
            </a:endParaRP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Creating A SQL Database Server</a:t>
            </a:r>
            <a:br>
              <a:rPr lang="en-US" dirty="0"/>
            </a:br>
            <a:r>
              <a:rPr lang="en-US" dirty="0"/>
              <a:t>and a SQL </a:t>
            </a:r>
            <a:r>
              <a:rPr lang="en-US" dirty="0" smtClean="0"/>
              <a:t>Database</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 xmlns:a16="http://schemas.microsoft.com/office/drawing/2014/main" val="20000"/>
                    </a:ext>
                  </a:extLst>
                </a:gridCol>
                <a:gridCol w="1674812">
                  <a:extLst>
                    <a:ext uri="{9D8B030D-6E8A-4147-A177-3AD203B41FA5}">
                      <a16:colId xmlns="" xmlns:a16="http://schemas.microsoft.com/office/drawing/2014/main" val="20001"/>
                    </a:ext>
                  </a:extLst>
                </a:gridCol>
                <a:gridCol w="2071688">
                  <a:extLst>
                    <a:ext uri="{9D8B030D-6E8A-4147-A177-3AD203B41FA5}">
                      <a16:colId xmlns="" xmlns:a16="http://schemas.microsoft.com/office/drawing/2014/main" val="20002"/>
                    </a:ext>
                  </a:extLst>
                </a:gridCol>
                <a:gridCol w="1016000">
                  <a:extLst>
                    <a:ext uri="{9D8B030D-6E8A-4147-A177-3AD203B41FA5}">
                      <a16:colId xmlns="" xmlns:a16="http://schemas.microsoft.com/office/drawing/2014/main" val="20003"/>
                    </a:ext>
                  </a:extLst>
                </a:gridCol>
                <a:gridCol w="1841500">
                  <a:extLst>
                    <a:ext uri="{9D8B030D-6E8A-4147-A177-3AD203B41FA5}">
                      <a16:colId xmlns="" xmlns:a16="http://schemas.microsoft.com/office/drawing/2014/main" val="20004"/>
                    </a:ext>
                  </a:extLst>
                </a:gridCol>
                <a:gridCol w="830658">
                  <a:extLst>
                    <a:ext uri="{9D8B030D-6E8A-4147-A177-3AD203B41FA5}">
                      <a16:colId xmlns="" xmlns:a16="http://schemas.microsoft.com/office/drawing/2014/main" val="20005"/>
                    </a:ext>
                  </a:extLst>
                </a:gridCol>
                <a:gridCol w="960042">
                  <a:extLst>
                    <a:ext uri="{9D8B030D-6E8A-4147-A177-3AD203B41FA5}">
                      <a16:colId xmlns="" xmlns:a16="http://schemas.microsoft.com/office/drawing/2014/main" val="20006"/>
                    </a:ext>
                  </a:extLst>
                </a:gridCol>
                <a:gridCol w="1917699">
                  <a:extLst>
                    <a:ext uri="{9D8B030D-6E8A-4147-A177-3AD203B41FA5}">
                      <a16:colId xmlns="" xmlns:a16="http://schemas.microsoft.com/office/drawing/2014/main" val="20007"/>
                    </a:ext>
                  </a:extLst>
                </a:gridCol>
              </a:tblGrid>
              <a:tr h="566310">
                <a:tc rowSpan="2">
                  <a:txBody>
                    <a:bodyPr/>
                    <a:lstStyle/>
                    <a:p>
                      <a:r>
                        <a:rPr lang="en-US" dirty="0" smtClean="0"/>
                        <a:t>Service</a:t>
                      </a:r>
                      <a:r>
                        <a:rPr lang="en-US" baseline="0" dirty="0" smtClean="0"/>
                        <a:t> Tier</a:t>
                      </a:r>
                      <a:endParaRPr lang="en-US" b="0" dirty="0">
                        <a:latin typeface="+mj-lt"/>
                      </a:endParaRPr>
                    </a:p>
                  </a:txBody>
                  <a:tcPr/>
                </a:tc>
                <a:tc rowSpan="2">
                  <a:txBody>
                    <a:bodyPr/>
                    <a:lstStyle/>
                    <a:p>
                      <a:pPr marL="0" algn="l" defTabSz="914400" rtl="0" eaLnBrk="1" latinLnBrk="0" hangingPunct="1"/>
                      <a:r>
                        <a:rPr lang="en-US" sz="1800" kern="1200" dirty="0" smtClean="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smtClean="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smtClean="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smtClean="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 xmlns:a16="http://schemas.microsoft.com/office/drawing/2014/main"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smtClean="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Transaction </a:t>
                      </a:r>
                      <a:r>
                        <a:rPr lang="en-US" b="1" dirty="0" err="1" smtClean="0"/>
                        <a:t>Perf</a:t>
                      </a:r>
                      <a:r>
                        <a:rPr lang="en-US" b="1" dirty="0" smtClean="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 xmlns:a16="http://schemas.microsoft.com/office/drawing/2014/main" val="10001"/>
                  </a:ext>
                </a:extLst>
              </a:tr>
              <a:tr h="854541">
                <a:tc>
                  <a:txBody>
                    <a:bodyPr/>
                    <a:lstStyle/>
                    <a:p>
                      <a:r>
                        <a:rPr lang="en-US" dirty="0" smtClean="0"/>
                        <a:t>Basic</a:t>
                      </a:r>
                      <a:endParaRPr lang="en-US" dirty="0">
                        <a:solidFill>
                          <a:srgbClr val="005D7E"/>
                        </a:solidFill>
                        <a:latin typeface="+mj-lt"/>
                      </a:endParaRPr>
                    </a:p>
                  </a:txBody>
                  <a:tcPr/>
                </a:tc>
                <a:tc>
                  <a:txBody>
                    <a:bodyPr/>
                    <a:lstStyle/>
                    <a:p>
                      <a:r>
                        <a:rPr lang="en-US" dirty="0" smtClean="0"/>
                        <a:t>Basic</a:t>
                      </a:r>
                      <a:endParaRPr lang="en-US" dirty="0">
                        <a:solidFill>
                          <a:srgbClr val="005D7E"/>
                        </a:solidFill>
                        <a:latin typeface="+mj-lt"/>
                      </a:endParaRPr>
                    </a:p>
                  </a:txBody>
                  <a:tcPr/>
                </a:tc>
                <a:tc>
                  <a:txBody>
                    <a:bodyPr/>
                    <a:lstStyle/>
                    <a:p>
                      <a:r>
                        <a:rPr lang="en-US" sz="1600" dirty="0" smtClean="0"/>
                        <a:t>Small</a:t>
                      </a:r>
                      <a:r>
                        <a:rPr lang="en-US" sz="1600" baseline="0" dirty="0" smtClean="0"/>
                        <a:t> DB, SQL </a:t>
                      </a:r>
                      <a:r>
                        <a:rPr lang="en-US" sz="1600" baseline="0" dirty="0" err="1" smtClean="0"/>
                        <a:t>opp</a:t>
                      </a:r>
                      <a:endParaRPr lang="en-US" dirty="0">
                        <a:solidFill>
                          <a:srgbClr val="005D7E"/>
                        </a:solidFill>
                        <a:latin typeface="+mj-lt"/>
                      </a:endParaRPr>
                    </a:p>
                  </a:txBody>
                  <a:tcPr/>
                </a:tc>
                <a:tc>
                  <a:txBody>
                    <a:bodyPr/>
                    <a:lstStyle/>
                    <a:p>
                      <a:r>
                        <a:rPr lang="en-US" dirty="0" smtClean="0"/>
                        <a:t>2 GB</a:t>
                      </a:r>
                      <a:endParaRPr lang="en-US" dirty="0">
                        <a:solidFill>
                          <a:srgbClr val="005D7E"/>
                        </a:solidFill>
                        <a:latin typeface="+mj-lt"/>
                      </a:endParaRPr>
                    </a:p>
                  </a:txBody>
                  <a:tcPr/>
                </a:tc>
                <a:tc>
                  <a:txBody>
                    <a:bodyPr/>
                    <a:lstStyle/>
                    <a:p>
                      <a:r>
                        <a:rPr lang="en-US" dirty="0" smtClean="0"/>
                        <a:t>Reliability</a:t>
                      </a:r>
                      <a:r>
                        <a:rPr lang="en-US" baseline="0" dirty="0" smtClean="0"/>
                        <a:t> / Hr.</a:t>
                      </a:r>
                      <a:endParaRPr lang="en-US" dirty="0">
                        <a:solidFill>
                          <a:srgbClr val="005D7E"/>
                        </a:solidFill>
                        <a:latin typeface="+mj-lt"/>
                      </a:endParaRPr>
                    </a:p>
                  </a:txBody>
                  <a:tcPr/>
                </a:tc>
                <a:tc>
                  <a:txBody>
                    <a:bodyPr/>
                    <a:lstStyle/>
                    <a:p>
                      <a:r>
                        <a:rPr lang="en-US" dirty="0" smtClean="0"/>
                        <a:t>5</a:t>
                      </a:r>
                      <a:endParaRPr lang="en-US" dirty="0">
                        <a:solidFill>
                          <a:srgbClr val="005D7E"/>
                        </a:solidFill>
                        <a:latin typeface="+mj-lt"/>
                      </a:endParaRPr>
                    </a:p>
                  </a:txBody>
                  <a:tcPr/>
                </a:tc>
                <a:tc>
                  <a:txBody>
                    <a:bodyPr/>
                    <a:lstStyle/>
                    <a:p>
                      <a:r>
                        <a:rPr lang="en-US" dirty="0" smtClean="0"/>
                        <a:t>7 Days</a:t>
                      </a:r>
                      <a:endParaRPr lang="en-US" dirty="0">
                        <a:solidFill>
                          <a:srgbClr val="005D7E"/>
                        </a:solidFill>
                        <a:latin typeface="+mj-lt"/>
                      </a:endParaRPr>
                    </a:p>
                  </a:txBody>
                  <a:tcPr/>
                </a:tc>
                <a:tc>
                  <a:txBody>
                    <a:bodyPr/>
                    <a:lstStyle/>
                    <a:p>
                      <a:r>
                        <a:rPr lang="en-US" dirty="0" smtClean="0"/>
                        <a:t>DB Copy + Manual Export</a:t>
                      </a:r>
                      <a:endParaRPr lang="en-US" dirty="0">
                        <a:solidFill>
                          <a:srgbClr val="005D7E"/>
                        </a:solidFill>
                        <a:latin typeface="+mj-lt"/>
                      </a:endParaRPr>
                    </a:p>
                  </a:txBody>
                  <a:tcPr/>
                </a:tc>
                <a:extLst>
                  <a:ext uri="{0D108BD9-81ED-4DB2-BD59-A6C34878D82A}">
                    <a16:rowId xmlns="" xmlns:a16="http://schemas.microsoft.com/office/drawing/2014/main" val="10002"/>
                  </a:ext>
                </a:extLst>
              </a:tr>
              <a:tr h="829178">
                <a:tc>
                  <a:txBody>
                    <a:bodyPr/>
                    <a:lstStyle/>
                    <a:p>
                      <a:r>
                        <a:rPr lang="en-US" dirty="0" smtClean="0"/>
                        <a:t>Standard</a:t>
                      </a:r>
                      <a:endParaRPr lang="en-US" dirty="0">
                        <a:solidFill>
                          <a:srgbClr val="005D7E"/>
                        </a:solidFill>
                        <a:latin typeface="+mj-lt"/>
                      </a:endParaRPr>
                    </a:p>
                  </a:txBody>
                  <a:tcPr/>
                </a:tc>
                <a:tc>
                  <a:txBody>
                    <a:bodyPr/>
                    <a:lstStyle/>
                    <a:p>
                      <a:r>
                        <a:rPr lang="en-US" dirty="0" smtClean="0"/>
                        <a:t>S0</a:t>
                      </a:r>
                      <a:br>
                        <a:rPr lang="en-US" dirty="0" smtClean="0"/>
                      </a:br>
                      <a:r>
                        <a:rPr lang="en-US" dirty="0" smtClean="0"/>
                        <a:t>S1</a:t>
                      </a:r>
                      <a:br>
                        <a:rPr lang="en-US" dirty="0" smtClean="0"/>
                      </a:br>
                      <a:r>
                        <a:rPr lang="en-US" dirty="0" smtClean="0"/>
                        <a:t>S2</a:t>
                      </a:r>
                      <a:endParaRPr lang="en-US" dirty="0">
                        <a:solidFill>
                          <a:srgbClr val="005D7E"/>
                        </a:solidFill>
                        <a:latin typeface="+mj-lt"/>
                      </a:endParaRPr>
                    </a:p>
                  </a:txBody>
                  <a:tcPr/>
                </a:tc>
                <a:tc>
                  <a:txBody>
                    <a:bodyPr/>
                    <a:lstStyle/>
                    <a:p>
                      <a:r>
                        <a:rPr lang="en-US" sz="1600" dirty="0" err="1" smtClean="0"/>
                        <a:t>Wrkgp</a:t>
                      </a:r>
                      <a:r>
                        <a:rPr lang="en-US" sz="1600" dirty="0" smtClean="0"/>
                        <a:t>/cloud</a:t>
                      </a:r>
                      <a:r>
                        <a:rPr lang="en-US" sz="1600" baseline="0" dirty="0" smtClean="0"/>
                        <a:t> app, multiple concurrent  operations</a:t>
                      </a:r>
                      <a:endParaRPr lang="en-US" sz="1600" dirty="0">
                        <a:solidFill>
                          <a:srgbClr val="005D7E"/>
                        </a:solidFill>
                        <a:latin typeface="+mj-lt"/>
                      </a:endParaRPr>
                    </a:p>
                  </a:txBody>
                  <a:tcPr/>
                </a:tc>
                <a:tc>
                  <a:txBody>
                    <a:bodyPr/>
                    <a:lstStyle/>
                    <a:p>
                      <a:r>
                        <a:rPr lang="en-US" dirty="0" smtClean="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Min.</a:t>
                      </a:r>
                      <a:endParaRPr lang="en-US" dirty="0" smtClean="0">
                        <a:solidFill>
                          <a:srgbClr val="005D7E"/>
                        </a:solidFill>
                        <a:latin typeface="+mj-lt"/>
                      </a:endParaRPr>
                    </a:p>
                  </a:txBody>
                  <a:tcPr/>
                </a:tc>
                <a:tc>
                  <a:txBody>
                    <a:bodyPr/>
                    <a:lstStyle/>
                    <a:p>
                      <a:r>
                        <a:rPr lang="en-US" dirty="0" smtClean="0"/>
                        <a:t>10</a:t>
                      </a:r>
                      <a:br>
                        <a:rPr lang="en-US" dirty="0" smtClean="0"/>
                      </a:br>
                      <a:r>
                        <a:rPr lang="en-US" dirty="0" smtClean="0"/>
                        <a:t>20</a:t>
                      </a:r>
                      <a:br>
                        <a:rPr lang="en-US" dirty="0" smtClean="0"/>
                      </a:br>
                      <a:r>
                        <a:rPr lang="en-US" dirty="0" smtClean="0"/>
                        <a:t>50</a:t>
                      </a:r>
                      <a:endParaRPr lang="en-US" dirty="0">
                        <a:solidFill>
                          <a:srgbClr val="005D7E"/>
                        </a:solidFill>
                        <a:latin typeface="+mj-lt"/>
                      </a:endParaRPr>
                    </a:p>
                  </a:txBody>
                  <a:tcPr/>
                </a:tc>
                <a:tc>
                  <a:txBody>
                    <a:bodyPr/>
                    <a:lstStyle/>
                    <a:p>
                      <a:r>
                        <a:rPr lang="en-US" dirty="0" smtClean="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DB Copy + Manual Export</a:t>
                      </a:r>
                      <a:endParaRPr lang="en-US" dirty="0" smtClean="0">
                        <a:solidFill>
                          <a:srgbClr val="005D7E"/>
                        </a:solidFill>
                        <a:latin typeface="+mj-lt"/>
                      </a:endParaRPr>
                    </a:p>
                  </a:txBody>
                  <a:tcPr/>
                </a:tc>
                <a:extLst>
                  <a:ext uri="{0D108BD9-81ED-4DB2-BD59-A6C34878D82A}">
                    <a16:rowId xmlns="" xmlns:a16="http://schemas.microsoft.com/office/drawing/2014/main" val="10003"/>
                  </a:ext>
                </a:extLst>
              </a:tr>
              <a:tr h="899032">
                <a:tc>
                  <a:txBody>
                    <a:bodyPr/>
                    <a:lstStyle/>
                    <a:p>
                      <a:r>
                        <a:rPr lang="en-US" dirty="0" smtClean="0"/>
                        <a:t>Premium</a:t>
                      </a:r>
                      <a:endParaRPr lang="en-US" dirty="0">
                        <a:solidFill>
                          <a:srgbClr val="005D7E"/>
                        </a:solidFill>
                        <a:latin typeface="+mj-lt"/>
                      </a:endParaRPr>
                    </a:p>
                  </a:txBody>
                  <a:tcPr/>
                </a:tc>
                <a:tc>
                  <a:txBody>
                    <a:bodyPr/>
                    <a:lstStyle/>
                    <a:p>
                      <a:r>
                        <a:rPr lang="en-US" dirty="0" smtClean="0"/>
                        <a:t>P1</a:t>
                      </a:r>
                      <a:r>
                        <a:rPr lang="en-US" baseline="0" dirty="0" smtClean="0"/>
                        <a:t/>
                      </a:r>
                      <a:br>
                        <a:rPr lang="en-US" baseline="0" dirty="0" smtClean="0"/>
                      </a:br>
                      <a:r>
                        <a:rPr lang="en-US" baseline="0" dirty="0" smtClean="0"/>
                        <a:t>P2</a:t>
                      </a:r>
                      <a:br>
                        <a:rPr lang="en-US" baseline="0" dirty="0" smtClean="0"/>
                      </a:br>
                      <a:r>
                        <a:rPr lang="en-US" baseline="0" dirty="0" smtClean="0"/>
                        <a:t>P3</a:t>
                      </a:r>
                      <a:endParaRPr lang="en-US" dirty="0">
                        <a:solidFill>
                          <a:srgbClr val="005D7E"/>
                        </a:solidFill>
                        <a:latin typeface="+mj-lt"/>
                      </a:endParaRPr>
                    </a:p>
                  </a:txBody>
                  <a:tcPr/>
                </a:tc>
                <a:tc>
                  <a:txBody>
                    <a:bodyPr/>
                    <a:lstStyle/>
                    <a:p>
                      <a:r>
                        <a:rPr lang="en-US" sz="1600" dirty="0" smtClean="0"/>
                        <a:t>Mission</a:t>
                      </a:r>
                      <a:r>
                        <a:rPr lang="en-US" sz="1600" baseline="0" dirty="0" smtClean="0"/>
                        <a:t> Critical, High volume, Many concurrent Users</a:t>
                      </a:r>
                      <a:endParaRPr lang="en-US" sz="1600" dirty="0">
                        <a:solidFill>
                          <a:srgbClr val="005D7E"/>
                        </a:solidFill>
                        <a:latin typeface="+mj-lt"/>
                      </a:endParaRPr>
                    </a:p>
                  </a:txBody>
                  <a:tcPr/>
                </a:tc>
                <a:tc>
                  <a:txBody>
                    <a:bodyPr/>
                    <a:lstStyle/>
                    <a:p>
                      <a:r>
                        <a:rPr lang="en-US" dirty="0" smtClean="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sec.</a:t>
                      </a:r>
                      <a:endParaRPr lang="en-US" dirty="0" smtClean="0">
                        <a:solidFill>
                          <a:srgbClr val="005D7E"/>
                        </a:solidFill>
                        <a:latin typeface="+mj-lt"/>
                      </a:endParaRPr>
                    </a:p>
                  </a:txBody>
                  <a:tcPr/>
                </a:tc>
                <a:tc>
                  <a:txBody>
                    <a:bodyPr/>
                    <a:lstStyle/>
                    <a:p>
                      <a:r>
                        <a:rPr lang="en-US" dirty="0" smtClean="0"/>
                        <a:t>100</a:t>
                      </a:r>
                    </a:p>
                    <a:p>
                      <a:r>
                        <a:rPr lang="en-US" dirty="0" smtClean="0"/>
                        <a:t>200</a:t>
                      </a:r>
                    </a:p>
                    <a:p>
                      <a:r>
                        <a:rPr lang="en-US" dirty="0" smtClean="0"/>
                        <a:t>800</a:t>
                      </a:r>
                      <a:endParaRPr lang="en-US" dirty="0">
                        <a:solidFill>
                          <a:srgbClr val="005D7E"/>
                        </a:solidFill>
                        <a:latin typeface="+mj-lt"/>
                      </a:endParaRPr>
                    </a:p>
                  </a:txBody>
                  <a:tcPr/>
                </a:tc>
                <a:tc>
                  <a:txBody>
                    <a:bodyPr/>
                    <a:lstStyle/>
                    <a:p>
                      <a:r>
                        <a:rPr lang="en-US" dirty="0" smtClean="0"/>
                        <a:t>35 Days</a:t>
                      </a:r>
                      <a:endParaRPr lang="en-US" dirty="0">
                        <a:solidFill>
                          <a:srgbClr val="005D7E"/>
                        </a:solidFill>
                        <a:latin typeface="+mj-lt"/>
                      </a:endParaRPr>
                    </a:p>
                  </a:txBody>
                  <a:tcPr/>
                </a:tc>
                <a:tc>
                  <a:txBody>
                    <a:bodyPr/>
                    <a:lstStyle/>
                    <a:p>
                      <a:r>
                        <a:rPr lang="en-US" dirty="0" smtClean="0"/>
                        <a:t>Active Geo-replication</a:t>
                      </a:r>
                      <a:endParaRPr lang="en-US" dirty="0">
                        <a:solidFill>
                          <a:srgbClr val="005D7E"/>
                        </a:solidFill>
                        <a:latin typeface="+mj-lt"/>
                      </a:endParaRPr>
                    </a:p>
                  </a:txBody>
                  <a:tcPr/>
                </a:tc>
                <a:extLst>
                  <a:ext uri="{0D108BD9-81ED-4DB2-BD59-A6C34878D82A}">
                    <a16:rowId xmlns="" xmlns:a16="http://schemas.microsoft.com/office/drawing/2014/main"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Backups in Azure Storage and geo-replicated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Creates a side-by-side copy, non-disruptive</a:t>
            </a:r>
          </a:p>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spTree>
    <p:extLst>
      <p:ext uri="{BB962C8B-B14F-4D97-AF65-F5344CB8AC3E}">
        <p14:creationId xmlns:p14="http://schemas.microsoft.com/office/powerpoint/2010/main" val="301564935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Built on geo-redundant Azure Storage</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spTree>
    <p:extLst>
      <p:ext uri="{BB962C8B-B14F-4D97-AF65-F5344CB8AC3E}">
        <p14:creationId xmlns:p14="http://schemas.microsoft.com/office/powerpoint/2010/main" val="412546429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Opt-in for Standard &amp; Premium databases</a:t>
            </a:r>
          </a:p>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Creates </a:t>
            </a:r>
            <a:r>
              <a:rPr lang="en-US" sz="4000" spc="-51" dirty="0">
                <a:solidFill>
                  <a:schemeClr val="bg2"/>
                </a:solidFill>
                <a:latin typeface="+mj-lt"/>
              </a:rPr>
              <a:t>a stand-by secondary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pre-paired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Opt-in via 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Tree>
    <p:extLst>
      <p:ext uri="{BB962C8B-B14F-4D97-AF65-F5344CB8AC3E}">
        <p14:creationId xmlns:p14="http://schemas.microsoft.com/office/powerpoint/2010/main" val="362970351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Self-service activation in Premium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any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Tree>
    <p:extLst>
      <p:ext uri="{BB962C8B-B14F-4D97-AF65-F5344CB8AC3E}">
        <p14:creationId xmlns:p14="http://schemas.microsoft.com/office/powerpoint/2010/main" val="278676326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Database</a:t>
            </a:r>
            <a:endParaRPr lang="en-US" dirty="0"/>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Configurable to track &amp; log database activity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Dashboard views in the portal for at-a-glance insights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Pre-defined Power View reports for deep visual analysis on Audit log data</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Audit logs reside in your Azure Storage account</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19695569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 y="812800"/>
            <a:ext cx="12191999" cy="573722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F</a:t>
            </a:r>
            <a:r>
              <a:rPr lang="en-US" sz="4000" dirty="0" smtClean="0">
                <a:solidFill>
                  <a:srgbClr val="FFFFFF"/>
                </a:solidFill>
                <a:latin typeface="Segoe UI Light"/>
              </a:rPr>
              <a:t>ast </a:t>
            </a:r>
            <a:r>
              <a:rPr lang="en-US" sz="4000" dirty="0">
                <a:solidFill>
                  <a:srgbClr val="FFFFFF"/>
                </a:solidFill>
                <a:latin typeface="Segoe UI Light"/>
              </a:rPr>
              <a:t>and flexible indexing </a:t>
            </a:r>
            <a:r>
              <a:rPr lang="en-US" sz="4000" dirty="0" smtClean="0">
                <a:solidFill>
                  <a:srgbClr val="FFFFFF"/>
                </a:solidFill>
                <a:latin typeface="Segoe UI Light"/>
              </a:rPr>
              <a:t>of textual </a:t>
            </a:r>
            <a:r>
              <a:rPr lang="en-US" sz="4000" dirty="0">
                <a:solidFill>
                  <a:srgbClr val="FFFFFF"/>
                </a:solidFill>
                <a:latin typeface="Segoe UI Light"/>
              </a:rPr>
              <a:t>data </a:t>
            </a:r>
            <a:endParaRPr lang="en-US" sz="4000" dirty="0" smtClean="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D</a:t>
            </a:r>
            <a:r>
              <a:rPr lang="en-US" sz="4000" dirty="0" smtClean="0">
                <a:solidFill>
                  <a:srgbClr val="FFFFFF"/>
                </a:solidFill>
                <a:latin typeface="Segoe UI Light"/>
              </a:rPr>
              <a:t>ata </a:t>
            </a:r>
            <a:r>
              <a:rPr lang="en-US" sz="4000" dirty="0">
                <a:solidFill>
                  <a:srgbClr val="FFFFFF"/>
                </a:solidFill>
                <a:latin typeface="Segoe UI Light"/>
              </a:rPr>
              <a:t>types: char, </a:t>
            </a:r>
            <a:r>
              <a:rPr lang="en-US" sz="4000" dirty="0" err="1">
                <a:solidFill>
                  <a:srgbClr val="FFFFFF"/>
                </a:solidFill>
                <a:latin typeface="Segoe UI Light"/>
              </a:rPr>
              <a:t>varchar</a:t>
            </a:r>
            <a:r>
              <a:rPr lang="en-US" sz="4000" dirty="0">
                <a:solidFill>
                  <a:srgbClr val="FFFFFF"/>
                </a:solidFill>
                <a:latin typeface="Segoe UI Light"/>
              </a:rPr>
              <a:t>, </a:t>
            </a:r>
            <a:r>
              <a:rPr lang="en-US" sz="4000" dirty="0" err="1">
                <a:solidFill>
                  <a:srgbClr val="FFFFFF"/>
                </a:solidFill>
                <a:latin typeface="Segoe UI Light"/>
              </a:rPr>
              <a:t>nchar</a:t>
            </a:r>
            <a:r>
              <a:rPr lang="en-US" sz="4000" dirty="0">
                <a:solidFill>
                  <a:srgbClr val="FFFFFF"/>
                </a:solidFill>
                <a:latin typeface="Segoe UI Light"/>
              </a:rPr>
              <a:t>, </a:t>
            </a:r>
            <a:r>
              <a:rPr lang="en-US" sz="4000" dirty="0" err="1">
                <a:solidFill>
                  <a:srgbClr val="FFFFFF"/>
                </a:solidFill>
                <a:latin typeface="Segoe UI Light"/>
              </a:rPr>
              <a:t>nvarchar</a:t>
            </a:r>
            <a:r>
              <a:rPr lang="en-US" sz="4000" dirty="0">
                <a:solidFill>
                  <a:srgbClr val="FFFFFF"/>
                </a:solidFill>
                <a:latin typeface="Segoe UI Light"/>
              </a:rPr>
              <a:t>, text, </a:t>
            </a:r>
            <a:r>
              <a:rPr lang="en-US" sz="4000" dirty="0" err="1">
                <a:solidFill>
                  <a:srgbClr val="FFFFFF"/>
                </a:solidFill>
                <a:latin typeface="Segoe UI Light"/>
              </a:rPr>
              <a:t>ntext</a:t>
            </a:r>
            <a:r>
              <a:rPr lang="en-US" sz="4000" dirty="0">
                <a:solidFill>
                  <a:srgbClr val="FFFFFF"/>
                </a:solidFill>
                <a:latin typeface="Segoe UI Light"/>
              </a:rPr>
              <a:t>, image, xml, </a:t>
            </a:r>
            <a:r>
              <a:rPr lang="en-US" sz="4000" dirty="0" err="1" smtClean="0">
                <a:solidFill>
                  <a:srgbClr val="FFFFFF"/>
                </a:solidFill>
                <a:latin typeface="Segoe UI Light"/>
              </a:rPr>
              <a:t>varbinary</a:t>
            </a:r>
            <a:r>
              <a:rPr lang="en-US" sz="4000" dirty="0" smtClean="0">
                <a:solidFill>
                  <a:srgbClr val="FFFFFF"/>
                </a:solidFill>
                <a:latin typeface="Segoe UI Light"/>
              </a:rPr>
              <a:t>(max), or FILESTREAM</a:t>
            </a:r>
            <a:endParaRPr lang="en-US" sz="4000" spc="-51" dirty="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smtClean="0">
                <a:solidFill>
                  <a:srgbClr val="FFFFFF"/>
                </a:solidFill>
                <a:latin typeface="Segoe UI Light"/>
              </a:rPr>
              <a:t>Handles high </a:t>
            </a:r>
            <a:r>
              <a:rPr lang="en-US" sz="4000" dirty="0">
                <a:solidFill>
                  <a:srgbClr val="FFFFFF"/>
                </a:solidFill>
                <a:latin typeface="Segoe UI Light"/>
              </a:rPr>
              <a:t>query volume </a:t>
            </a:r>
            <a:endParaRPr lang="en-US" sz="4000" dirty="0" smtClean="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smtClean="0">
                <a:solidFill>
                  <a:srgbClr val="FFFFFF"/>
                </a:solidFill>
                <a:latin typeface="Segoe UI Light"/>
              </a:rPr>
              <a:t>Common </a:t>
            </a:r>
            <a:r>
              <a:rPr lang="en-US" sz="4000" dirty="0">
                <a:solidFill>
                  <a:srgbClr val="FFFFFF"/>
                </a:solidFill>
                <a:latin typeface="Segoe UI Light"/>
              </a:rPr>
              <a:t>use cases</a:t>
            </a:r>
            <a:r>
              <a:rPr lang="en-US" sz="4000" dirty="0" smtClean="0">
                <a:solidFill>
                  <a:srgbClr val="FFFFFF"/>
                </a:solidFill>
                <a:latin typeface="Segoe UI Light"/>
              </a:rPr>
              <a:t>:</a:t>
            </a:r>
          </a:p>
          <a:p>
            <a:pPr marL="1226725" lvl="2" indent="-571500" defTabSz="914325">
              <a:spcBef>
                <a:spcPts val="1200"/>
              </a:spcBef>
              <a:buFont typeface="Wingdings" panose="05000000000000000000" pitchFamily="2" charset="2"/>
              <a:buChar char="§"/>
            </a:pPr>
            <a:r>
              <a:rPr lang="en-US" dirty="0" smtClean="0">
                <a:solidFill>
                  <a:srgbClr val="FFFFFF"/>
                </a:solidFill>
                <a:latin typeface="Segoe UI Light"/>
              </a:rPr>
              <a:t>Searching </a:t>
            </a:r>
            <a:r>
              <a:rPr lang="en-US" dirty="0">
                <a:solidFill>
                  <a:srgbClr val="FFFFFF"/>
                </a:solidFill>
                <a:latin typeface="Segoe UI Light"/>
              </a:rPr>
              <a:t>websites, product catalogs, news </a:t>
            </a:r>
            <a:r>
              <a:rPr lang="en-US" dirty="0" smtClean="0">
                <a:solidFill>
                  <a:srgbClr val="FFFFFF"/>
                </a:solidFill>
                <a:latin typeface="Segoe UI Light"/>
              </a:rPr>
              <a:t>items and </a:t>
            </a:r>
            <a:r>
              <a:rPr lang="en-US" dirty="0">
                <a:solidFill>
                  <a:srgbClr val="FFFFFF"/>
                </a:solidFill>
                <a:latin typeface="Segoe UI Light"/>
              </a:rPr>
              <a:t>more</a:t>
            </a:r>
          </a:p>
          <a:p>
            <a:pPr marL="1112425" lvl="2" indent="-457200" defTabSz="914325">
              <a:spcBef>
                <a:spcPts val="1200"/>
              </a:spcBef>
              <a:buFont typeface="Wingdings" panose="05000000000000000000" pitchFamily="2" charset="2"/>
              <a:buChar char="§"/>
            </a:pPr>
            <a:r>
              <a:rPr lang="en-US" dirty="0" smtClean="0">
                <a:solidFill>
                  <a:srgbClr val="FFFFFF"/>
                </a:solidFill>
                <a:latin typeface="Segoe UI Light"/>
              </a:rPr>
              <a:t> </a:t>
            </a:r>
            <a:r>
              <a:rPr lang="en-US" dirty="0" smtClean="0">
                <a:solidFill>
                  <a:srgbClr val="FFFFFF"/>
                </a:solidFill>
                <a:latin typeface="Segoe UI Light"/>
              </a:rPr>
              <a:t>Document </a:t>
            </a:r>
            <a:r>
              <a:rPr lang="en-US" dirty="0">
                <a:solidFill>
                  <a:srgbClr val="FFFFFF"/>
                </a:solidFill>
                <a:latin typeface="Segoe UI Light"/>
              </a:rPr>
              <a:t>management systems</a:t>
            </a:r>
          </a:p>
          <a:p>
            <a:pPr marL="1112425" lvl="2" indent="-457200" defTabSz="914325">
              <a:spcBef>
                <a:spcPts val="1200"/>
              </a:spcBef>
              <a:buFont typeface="Wingdings" panose="05000000000000000000" pitchFamily="2" charset="2"/>
              <a:buChar char="§"/>
            </a:pPr>
            <a:r>
              <a:rPr lang="en-US" dirty="0" smtClean="0">
                <a:solidFill>
                  <a:srgbClr val="FFFFFF"/>
                </a:solidFill>
                <a:latin typeface="Segoe UI Light"/>
              </a:rPr>
              <a:t>Any </a:t>
            </a:r>
            <a:r>
              <a:rPr lang="en-US" dirty="0">
                <a:solidFill>
                  <a:srgbClr val="FFFFFF"/>
                </a:solidFill>
                <a:latin typeface="Segoe UI Light"/>
              </a:rPr>
              <a:t>applications that need to provide search </a:t>
            </a:r>
            <a:r>
              <a:rPr lang="en-US" dirty="0" smtClean="0">
                <a:solidFill>
                  <a:srgbClr val="FFFFFF"/>
                </a:solidFill>
                <a:latin typeface="Segoe UI Light"/>
              </a:rPr>
              <a:t>capabilities </a:t>
            </a:r>
            <a:r>
              <a:rPr lang="en-US" dirty="0">
                <a:solidFill>
                  <a:srgbClr val="FFFFFF"/>
                </a:solidFill>
                <a:latin typeface="Segoe UI Light"/>
              </a:rPr>
              <a:t>over </a:t>
            </a:r>
            <a:r>
              <a:rPr lang="en-US" dirty="0" smtClean="0">
                <a:solidFill>
                  <a:srgbClr val="FFFFFF"/>
                </a:solidFill>
                <a:latin typeface="Segoe UI Light"/>
              </a:rPr>
              <a:t>	data </a:t>
            </a:r>
            <a:r>
              <a:rPr lang="en-US" dirty="0">
                <a:solidFill>
                  <a:srgbClr val="FFFFFF"/>
                </a:solidFill>
                <a:latin typeface="Segoe UI Light"/>
              </a:rPr>
              <a:t>stored in a SQL </a:t>
            </a:r>
            <a:r>
              <a:rPr lang="en-US" dirty="0" smtClean="0">
                <a:solidFill>
                  <a:srgbClr val="FFFFFF"/>
                </a:solidFill>
                <a:latin typeface="Segoe UI Light"/>
              </a:rPr>
              <a:t>Database</a:t>
            </a:r>
          </a:p>
        </p:txBody>
      </p:sp>
      <p:sp>
        <p:nvSpPr>
          <p:cNvPr id="13" name="Rectangle 12"/>
          <p:cNvSpPr/>
          <p:nvPr/>
        </p:nvSpPr>
        <p:spPr>
          <a:xfrm>
            <a:off x="6495627" y="6917311"/>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itle 3"/>
          <p:cNvSpPr txBox="1">
            <a:spLocks/>
          </p:cNvSpPr>
          <p:nvPr/>
        </p:nvSpPr>
        <p:spPr>
          <a:xfrm>
            <a:off x="-110071"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Full-Text Search</a:t>
            </a:r>
            <a:endParaRPr lang="en-US" dirty="0">
              <a:solidFill>
                <a:srgbClr val="FFFFFF"/>
              </a:solidFill>
            </a:endParaRPr>
          </a:p>
        </p:txBody>
      </p:sp>
    </p:spTree>
    <p:extLst>
      <p:ext uri="{BB962C8B-B14F-4D97-AF65-F5344CB8AC3E}">
        <p14:creationId xmlns:p14="http://schemas.microsoft.com/office/powerpoint/2010/main" val="126303335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443789"/>
            <a:ext cx="12191999" cy="432174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XML I</a:t>
            </a:r>
            <a:r>
              <a:rPr lang="en-US" sz="4000" spc="-51" dirty="0" smtClean="0">
                <a:solidFill>
                  <a:srgbClr val="D2D2D2"/>
                </a:solidFill>
                <a:latin typeface="Segoe UI Light"/>
              </a:rPr>
              <a:t>ndexes - improves XQuery-based query performance</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Primary XML Index - speed up access to elements and </a:t>
            </a:r>
            <a:r>
              <a:rPr lang="en-US" sz="4000" spc="-51" dirty="0" smtClean="0">
                <a:solidFill>
                  <a:srgbClr val="D2D2D2"/>
                </a:solidFill>
                <a:latin typeface="Segoe UI Light"/>
              </a:rPr>
              <a:t>attributes</a:t>
            </a: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CREATE PRIMARY XML INDEX </a:t>
            </a:r>
            <a:r>
              <a:rPr lang="en-US" spc="-51" dirty="0" err="1">
                <a:solidFill>
                  <a:srgbClr val="D2D2D2"/>
                </a:solidFill>
                <a:latin typeface="Segoe UI Light"/>
              </a:rPr>
              <a:t>XML_Order_Items</a:t>
            </a:r>
            <a:endParaRPr lang="en-US" spc="-51" dirty="0">
              <a:solidFill>
                <a:srgbClr val="D2D2D2"/>
              </a:solidFill>
              <a:latin typeface="Segoe UI Light"/>
            </a:endParaRP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ON </a:t>
            </a:r>
            <a:r>
              <a:rPr lang="en-US" spc="-51" dirty="0" err="1">
                <a:solidFill>
                  <a:srgbClr val="D2D2D2"/>
                </a:solidFill>
                <a:latin typeface="Segoe UI Light"/>
              </a:rPr>
              <a:t>Sales.Order</a:t>
            </a:r>
            <a:r>
              <a:rPr lang="en-US" spc="-51" dirty="0">
                <a:solidFill>
                  <a:srgbClr val="D2D2D2"/>
                </a:solidFill>
                <a:latin typeface="Segoe UI Light"/>
              </a:rPr>
              <a:t> (Items);</a:t>
            </a:r>
            <a:endParaRPr lang="en-US" spc="-51" dirty="0" smtClean="0">
              <a:solidFill>
                <a:srgbClr val="D2D2D2"/>
              </a:solidFill>
              <a:latin typeface="Segoe UI Light"/>
            </a:endParaRP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Secondary XML Index </a:t>
            </a:r>
            <a:r>
              <a:rPr lang="en-US" sz="4000" spc="-51" dirty="0">
                <a:solidFill>
                  <a:srgbClr val="D2D2D2"/>
                </a:solidFill>
                <a:latin typeface="Segoe UI Light"/>
              </a:rPr>
              <a:t>– help resolve specific XQuery expressions </a:t>
            </a:r>
            <a:r>
              <a:rPr lang="en-US" sz="4000" spc="-51" dirty="0" smtClean="0">
                <a:solidFill>
                  <a:srgbClr val="D2D2D2"/>
                </a:solidFill>
                <a:latin typeface="Segoe UI Light"/>
              </a:rPr>
              <a:t>rapidly</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XML Indexes</a:t>
            </a:r>
            <a:endParaRPr lang="en-US" dirty="0">
              <a:solidFill>
                <a:srgbClr val="FFFFFF"/>
              </a:solidFill>
            </a:endParaRPr>
          </a:p>
        </p:txBody>
      </p:sp>
    </p:spTree>
    <p:extLst>
      <p:ext uri="{BB962C8B-B14F-4D97-AF65-F5344CB8AC3E}">
        <p14:creationId xmlns:p14="http://schemas.microsoft.com/office/powerpoint/2010/main" val="142977177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925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Monitor common database, execution and transaction related events in near-real time </a:t>
            </a: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Diagnose blocked </a:t>
            </a:r>
            <a:r>
              <a:rPr lang="en-US" sz="4000" spc="-51" dirty="0">
                <a:solidFill>
                  <a:srgbClr val="D2D2D2"/>
                </a:solidFill>
                <a:latin typeface="Segoe UI Light"/>
              </a:rPr>
              <a:t>or long-running queries, resource bottlenecks, </a:t>
            </a:r>
            <a:r>
              <a:rPr lang="en-US" sz="4000" spc="-51" dirty="0" smtClean="0">
                <a:solidFill>
                  <a:srgbClr val="D2D2D2"/>
                </a:solidFill>
                <a:latin typeface="Segoe UI Light"/>
              </a:rPr>
              <a:t>poor </a:t>
            </a:r>
            <a:r>
              <a:rPr lang="en-US" sz="4000" spc="-51" dirty="0">
                <a:solidFill>
                  <a:srgbClr val="D2D2D2"/>
                </a:solidFill>
                <a:latin typeface="Segoe UI Light"/>
              </a:rPr>
              <a:t>query </a:t>
            </a:r>
            <a:r>
              <a:rPr lang="en-US" sz="4000" spc="-51" dirty="0" smtClean="0">
                <a:solidFill>
                  <a:srgbClr val="D2D2D2"/>
                </a:solidFill>
                <a:latin typeface="Segoe UI Light"/>
              </a:rPr>
              <a:t>plans, and more</a:t>
            </a: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Help improve capacity </a:t>
            </a:r>
            <a:r>
              <a:rPr lang="en-US" sz="4000" spc="-51" dirty="0">
                <a:solidFill>
                  <a:srgbClr val="D2D2D2"/>
                </a:solidFill>
                <a:latin typeface="Segoe UI Light"/>
              </a:rPr>
              <a:t>planning </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Use familiar T-SQL language</a:t>
            </a:r>
            <a:endParaRPr lang="en-US" sz="4000" spc="-51" dirty="0" smtClean="0">
              <a:solidFill>
                <a:srgbClr val="D2D2D2"/>
              </a:solidFill>
              <a:latin typeface="Segoe UI Light"/>
            </a:endParaRPr>
          </a:p>
          <a:p>
            <a:pPr marL="252000" lvl="1" indent="0" defTabSz="914325">
              <a:spcBef>
                <a:spcPts val="1200"/>
              </a:spcBef>
              <a:buFont typeface="Arial" pitchFamily="34" charset="0"/>
              <a:buNone/>
            </a:pPr>
            <a:endParaRPr lang="en-US" sz="4000" spc="-51" dirty="0">
              <a:solidFill>
                <a:srgbClr val="D2D2D2"/>
              </a:solidFill>
              <a:latin typeface="Segoe UI Ligh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Dynamic Management Views (DMV)  </a:t>
            </a:r>
            <a:endParaRPr lang="en-US" dirty="0">
              <a:solidFill>
                <a:srgbClr val="FFFFFF"/>
              </a:solidFill>
            </a:endParaRPr>
          </a:p>
        </p:txBody>
      </p:sp>
    </p:spTree>
    <p:extLst>
      <p:ext uri="{BB962C8B-B14F-4D97-AF65-F5344CB8AC3E}">
        <p14:creationId xmlns:p14="http://schemas.microsoft.com/office/powerpoint/2010/main" val="34395329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Connect from on premise and deploy your database</a:t>
            </a:r>
            <a:endParaRPr lang="en-US" dirty="0"/>
          </a:p>
        </p:txBody>
      </p:sp>
    </p:spTree>
    <p:extLst>
      <p:ext uri="{BB962C8B-B14F-4D97-AF65-F5344CB8AC3E}">
        <p14:creationId xmlns:p14="http://schemas.microsoft.com/office/powerpoint/2010/main" val="159233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sp>
        <p:nvSpPr>
          <p:cNvPr id="2" name="Title 1"/>
          <p:cNvSpPr>
            <a:spLocks noGrp="1"/>
          </p:cNvSpPr>
          <p:nvPr>
            <p:ph type="title"/>
          </p:nvPr>
        </p:nvSpPr>
        <p:spPr/>
        <p:txBody>
          <a:bodyPr/>
          <a:lstStyle/>
          <a:p>
            <a:r>
              <a:rPr lang="en-US" sz="3200" dirty="0" smtClean="0"/>
              <a:t>Use Familiar Technologies</a:t>
            </a:r>
            <a:endParaRPr lang="en-US" sz="3200" dirty="0"/>
          </a:p>
        </p:txBody>
      </p:sp>
      <p:sp>
        <p:nvSpPr>
          <p:cNvPr id="3" name="Text Placeholder 2"/>
          <p:cNvSpPr>
            <a:spLocks noGrp="1"/>
          </p:cNvSpPr>
          <p:nvPr>
            <p:ph type="body" sz="quarter" idx="10"/>
          </p:nvPr>
        </p:nvSpPr>
        <p:spPr/>
        <p:txBody>
          <a:bodyPr/>
          <a:lstStyle/>
          <a:p>
            <a:r>
              <a:rPr lang="en-US" sz="5400" dirty="0" smtClean="0"/>
              <a:t>Transact-SQL</a:t>
            </a:r>
            <a:endParaRPr lang="en-US" sz="5400" dirty="0"/>
          </a:p>
        </p:txBody>
      </p:sp>
    </p:spTree>
    <p:extLst>
      <p:ext uri="{BB962C8B-B14F-4D97-AF65-F5344CB8AC3E}">
        <p14:creationId xmlns:p14="http://schemas.microsoft.com/office/powerpoint/2010/main" val="64434148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2" name="Title 1"/>
          <p:cNvSpPr>
            <a:spLocks noGrp="1"/>
          </p:cNvSpPr>
          <p:nvPr>
            <p:ph type="title"/>
          </p:nvPr>
        </p:nvSpPr>
        <p:spPr/>
        <p:txBody>
          <a:bodyPr/>
          <a:lstStyle/>
          <a:p>
            <a:r>
              <a:rPr lang="en-US" sz="4800" dirty="0"/>
              <a:t>Use Familiar </a:t>
            </a:r>
            <a:r>
              <a:rPr lang="en-US" sz="4800" dirty="0" smtClean="0"/>
              <a:t>Technologies - Languages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Frameworks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r>
              <a:rPr lang="en-US" sz="3200" dirty="0" smtClean="0"/>
              <a:t>.)</a:t>
            </a:r>
            <a:endParaRPr lang="en-US" sz="3200" dirty="0"/>
          </a:p>
        </p:txBody>
      </p:sp>
    </p:spTree>
    <p:extLst>
      <p:ext uri="{BB962C8B-B14F-4D97-AF65-F5344CB8AC3E}">
        <p14:creationId xmlns:p14="http://schemas.microsoft.com/office/powerpoint/2010/main" val="384477488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Tools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a:t>
            </a:r>
            <a:r>
              <a:rPr lang="en-US" sz="3200" dirty="0" smtClean="0"/>
              <a:t>development</a:t>
            </a:r>
            <a:endParaRPr lang="en-US" sz="3200" dirty="0"/>
          </a:p>
        </p:txBody>
      </p:sp>
    </p:spTree>
    <p:extLst>
      <p:ext uri="{BB962C8B-B14F-4D97-AF65-F5344CB8AC3E}">
        <p14:creationId xmlns:p14="http://schemas.microsoft.com/office/powerpoint/2010/main" val="385037706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a:t>Common Language Runtime (CLR)</a:t>
            </a:r>
          </a:p>
          <a:p>
            <a:pPr marL="823500" lvl="1" indent="-571500" defTabSz="914325">
              <a:spcBef>
                <a:spcPts val="1200"/>
              </a:spcBef>
            </a:pPr>
            <a:r>
              <a:rPr lang="en-US" sz="3600" dirty="0"/>
              <a:t>SQL 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a:t>
            </a:r>
            <a:r>
              <a:rPr lang="en-US" sz="3600" dirty="0" smtClean="0"/>
              <a:t>Encryption</a:t>
            </a:r>
            <a:endParaRPr lang="en-US" sz="3600" dirty="0"/>
          </a:p>
        </p:txBody>
      </p:sp>
    </p:spTree>
    <p:extLst>
      <p:ext uri="{BB962C8B-B14F-4D97-AF65-F5344CB8AC3E}">
        <p14:creationId xmlns:p14="http://schemas.microsoft.com/office/powerpoint/2010/main" val="351436728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tx1"/>
                </a:solidFill>
                <a:latin typeface="+mj-lt"/>
              </a:rPr>
              <a:t>Web </a:t>
            </a:r>
            <a:r>
              <a:rPr lang="en-US" sz="2400" spc="-51" dirty="0">
                <a:solidFill>
                  <a:schemeClr val="tx1"/>
                </a:solidFill>
                <a:latin typeface="+mj-lt"/>
              </a:rPr>
              <a:t>designers for tables, views, stored procs</a:t>
            </a:r>
          </a:p>
          <a:p>
            <a:pPr marL="3175" lvl="1" indent="0" algn="ctr" defTabSz="914325">
              <a:spcBef>
                <a:spcPts val="900"/>
              </a:spcBef>
              <a:buNone/>
            </a:pPr>
            <a:r>
              <a:rPr lang="en-US" sz="2400" spc="-51" dirty="0">
                <a:solidFill>
                  <a:schemeClr val="tx1"/>
                </a:solidFill>
                <a:latin typeface="+mj-lt"/>
              </a:rPr>
              <a:t>Interactive query editing and </a:t>
            </a:r>
            <a:r>
              <a:rPr lang="en-US" sz="2400" spc="-51" dirty="0" smtClean="0">
                <a:solidFill>
                  <a:schemeClr val="tx1"/>
                </a:solidFill>
                <a:latin typeface="+mj-lt"/>
              </a:rPr>
              <a:t>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smtClean="0"/>
              <a:t>Azure SQL Database Management Portal</a:t>
            </a:r>
            <a:endParaRPr lang="en-US" sz="3600" dirty="0"/>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DAC Deployment </a:t>
            </a:r>
            <a:br>
              <a:rPr lang="en-US" dirty="0"/>
            </a:br>
            <a:r>
              <a:rPr lang="en-US" dirty="0"/>
              <a:t>From SQL Server Management </a:t>
            </a:r>
            <a:r>
              <a:rPr lang="en-US" dirty="0" smtClean="0"/>
              <a:t>Studio</a:t>
            </a:r>
            <a:endParaRPr lang="en-US" dirty="0"/>
          </a:p>
        </p:txBody>
      </p:sp>
    </p:spTree>
    <p:extLst>
      <p:ext uri="{BB962C8B-B14F-4D97-AF65-F5344CB8AC3E}">
        <p14:creationId xmlns:p14="http://schemas.microsoft.com/office/powerpoint/2010/main" val="42536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Elastic Database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79" y="4411663"/>
            <a:ext cx="1306559" cy="1515608"/>
          </a:xfrm>
          <a:prstGeom prst="rect">
            <a:avLst/>
          </a:prstGeom>
        </p:spPr>
      </p:pic>
    </p:spTree>
    <p:extLst>
      <p:ext uri="{BB962C8B-B14F-4D97-AF65-F5344CB8AC3E}">
        <p14:creationId xmlns:p14="http://schemas.microsoft.com/office/powerpoint/2010/main" val="16442696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530" y="5597525"/>
            <a:ext cx="8069064" cy="917575"/>
          </a:xfrm>
        </p:spPr>
        <p:txBody>
          <a:bodyPr/>
          <a:lstStyle/>
          <a:p>
            <a:r>
              <a:rPr lang="en-US" dirty="0" smtClean="0"/>
              <a:t>Elastic Database Pool</a:t>
            </a:r>
            <a:endParaRPr lang="en-US" dirty="0"/>
          </a:p>
        </p:txBody>
      </p:sp>
      <p:grpSp>
        <p:nvGrpSpPr>
          <p:cNvPr id="8" name="Group 7"/>
          <p:cNvGrpSpPr>
            <a:grpSpLocks noChangeAspect="1"/>
          </p:cNvGrpSpPr>
          <p:nvPr/>
        </p:nvGrpSpPr>
        <p:grpSpPr>
          <a:xfrm>
            <a:off x="2932113" y="927178"/>
            <a:ext cx="7486650" cy="3027285"/>
            <a:chOff x="3932238" y="1511429"/>
            <a:chExt cx="6359167" cy="25713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58" y="2022434"/>
              <a:ext cx="1306559" cy="15156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308" y="1816321"/>
              <a:ext cx="2023633" cy="20659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87" y="2570677"/>
              <a:ext cx="990651" cy="419122"/>
            </a:xfrm>
            <a:prstGeom prst="rect">
              <a:avLst/>
            </a:prstGeom>
          </p:spPr>
        </p:pic>
        <p:sp>
          <p:nvSpPr>
            <p:cNvPr id="6" name="TextBox 5"/>
            <p:cNvSpPr txBox="1"/>
            <p:nvPr/>
          </p:nvSpPr>
          <p:spPr>
            <a:xfrm>
              <a:off x="8224301" y="1511429"/>
              <a:ext cx="2067104" cy="871008"/>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 </a:t>
              </a:r>
            </a:p>
            <a:p>
              <a:pPr>
                <a:lnSpc>
                  <a:spcPct val="90000"/>
                </a:lnSpc>
                <a:spcAft>
                  <a:spcPts val="600"/>
                </a:spcAft>
              </a:pPr>
              <a:r>
                <a:rPr lang="en-US" dirty="0" smtClean="0">
                  <a:gradFill>
                    <a:gsLst>
                      <a:gs pos="2917">
                        <a:srgbClr val="343434"/>
                      </a:gs>
                      <a:gs pos="30000">
                        <a:srgbClr val="343434"/>
                      </a:gs>
                    </a:gsLst>
                    <a:lin ang="5400000" scaled="0"/>
                  </a:gradFill>
                </a:rPr>
                <a:t>Pool</a:t>
              </a:r>
            </a:p>
          </p:txBody>
        </p:sp>
        <p:sp>
          <p:nvSpPr>
            <p:cNvPr id="7" name="TextBox 6"/>
            <p:cNvSpPr txBox="1"/>
            <p:nvPr/>
          </p:nvSpPr>
          <p:spPr>
            <a:xfrm>
              <a:off x="3932238" y="3538042"/>
              <a:ext cx="2004588"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a:t>
              </a:r>
            </a:p>
          </p:txBody>
        </p:sp>
      </p:grpSp>
      <p:sp>
        <p:nvSpPr>
          <p:cNvPr id="9" name="Rectangle 8"/>
          <p:cNvSpPr/>
          <p:nvPr/>
        </p:nvSpPr>
        <p:spPr>
          <a:xfrm>
            <a:off x="3026531" y="4629325"/>
            <a:ext cx="6705600" cy="369332"/>
          </a:xfrm>
          <a:prstGeom prst="rect">
            <a:avLst/>
          </a:prstGeom>
        </p:spPr>
        <p:txBody>
          <a:bodyPr wrap="square">
            <a:spAutoFit/>
          </a:bodyPr>
          <a:lstStyle/>
          <a:p>
            <a:r>
              <a:rPr lang="en-US" dirty="0" smtClean="0">
                <a:solidFill>
                  <a:srgbClr val="505050"/>
                </a:solidFill>
                <a:latin typeface="wf_segoe-ui_normal"/>
              </a:rPr>
              <a:t>Predictable </a:t>
            </a:r>
            <a:r>
              <a:rPr lang="en-US" dirty="0">
                <a:solidFill>
                  <a:srgbClr val="505050"/>
                </a:solidFill>
                <a:latin typeface="wf_segoe-ui_normal"/>
              </a:rPr>
              <a:t>model for deploying large numbers of databases</a:t>
            </a:r>
            <a:endParaRPr lang="en-US" dirty="0">
              <a:solidFill>
                <a:srgbClr val="343434"/>
              </a:solidFill>
            </a:endParaRPr>
          </a:p>
        </p:txBody>
      </p:sp>
    </p:spTree>
    <p:extLst>
      <p:ext uri="{BB962C8B-B14F-4D97-AF65-F5344CB8AC3E}">
        <p14:creationId xmlns:p14="http://schemas.microsoft.com/office/powerpoint/2010/main" val="254244129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050197" y="5606298"/>
            <a:ext cx="7590192" cy="287870"/>
            <a:chOff x="4131411" y="5751738"/>
            <a:chExt cx="7742391" cy="260124"/>
          </a:xfrm>
        </p:grpSpPr>
        <p:sp>
          <p:nvSpPr>
            <p:cNvPr id="759" name="Rectangle 758"/>
            <p:cNvSpPr/>
            <p:nvPr/>
          </p:nvSpPr>
          <p:spPr bwMode="auto">
            <a:xfrm>
              <a:off x="6102696"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0" name="Rectangle 759"/>
            <p:cNvSpPr/>
            <p:nvPr/>
          </p:nvSpPr>
          <p:spPr bwMode="auto">
            <a:xfrm>
              <a:off x="8111579"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1" name="Rectangle 760"/>
            <p:cNvSpPr/>
            <p:nvPr/>
          </p:nvSpPr>
          <p:spPr bwMode="auto">
            <a:xfrm>
              <a:off x="10149783"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131411"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solidFill>
                  <a:srgbClr val="0088EE"/>
                </a:solidFill>
              </a:rPr>
              <a:t>Elastic Database Model</a:t>
            </a:r>
          </a:p>
        </p:txBody>
      </p:sp>
      <p:sp>
        <p:nvSpPr>
          <p:cNvPr id="6" name="Text Placeholder 2"/>
          <p:cNvSpPr txBox="1">
            <a:spLocks/>
          </p:cNvSpPr>
          <p:nvPr/>
        </p:nvSpPr>
        <p:spPr>
          <a:xfrm>
            <a:off x="387210" y="1508933"/>
            <a:ext cx="9976674"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lang="en-US" sz="1961" dirty="0">
              <a:gradFill>
                <a:gsLst>
                  <a:gs pos="1250">
                    <a:srgbClr val="404040"/>
                  </a:gs>
                  <a:gs pos="100000">
                    <a:srgbClr val="404040"/>
                  </a:gs>
                </a:gsLst>
                <a:lin ang="5400000" scaled="0"/>
              </a:gradFill>
            </a:endParaRPr>
          </a:p>
        </p:txBody>
      </p:sp>
      <p:sp>
        <p:nvSpPr>
          <p:cNvPr id="10" name="Rectangle 9"/>
          <p:cNvSpPr/>
          <p:nvPr/>
        </p:nvSpPr>
        <p:spPr bwMode="auto">
          <a:xfrm>
            <a:off x="4050197" y="5361669"/>
            <a:ext cx="1685807" cy="510021"/>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1" name="Rectangle 10"/>
          <p:cNvSpPr/>
          <p:nvPr/>
        </p:nvSpPr>
        <p:spPr bwMode="auto">
          <a:xfrm>
            <a:off x="9929311" y="2233767"/>
            <a:ext cx="1685807" cy="36379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9" name="TextBox 18"/>
          <p:cNvSpPr txBox="1"/>
          <p:nvPr/>
        </p:nvSpPr>
        <p:spPr>
          <a:xfrm>
            <a:off x="4392089"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200</a:t>
            </a:r>
          </a:p>
        </p:txBody>
      </p:sp>
      <p:sp>
        <p:nvSpPr>
          <p:cNvPr id="20" name="TextBox 19"/>
          <p:cNvSpPr txBox="1"/>
          <p:nvPr/>
        </p:nvSpPr>
        <p:spPr>
          <a:xfrm>
            <a:off x="10234630" y="5819466"/>
            <a:ext cx="1015813"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1200</a:t>
            </a:r>
          </a:p>
        </p:txBody>
      </p:sp>
      <p:sp>
        <p:nvSpPr>
          <p:cNvPr id="22" name="TextBox 21"/>
          <p:cNvSpPr txBox="1"/>
          <p:nvPr/>
        </p:nvSpPr>
        <p:spPr>
          <a:xfrm>
            <a:off x="2820571" y="5819466"/>
            <a:ext cx="1222678"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rPr>
              <a:t>eDTUs</a:t>
            </a:r>
          </a:p>
        </p:txBody>
      </p:sp>
      <p:sp>
        <p:nvSpPr>
          <p:cNvPr id="32" name="Rectangle 31"/>
          <p:cNvSpPr/>
          <p:nvPr/>
        </p:nvSpPr>
        <p:spPr bwMode="auto">
          <a:xfrm>
            <a:off x="5980104" y="4794790"/>
            <a:ext cx="1685807" cy="107690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6" name="Rectangle 35"/>
          <p:cNvSpPr/>
          <p:nvPr/>
        </p:nvSpPr>
        <p:spPr bwMode="auto">
          <a:xfrm>
            <a:off x="7955478" y="3693130"/>
            <a:ext cx="1685807" cy="21785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9" name="TextBox 38"/>
          <p:cNvSpPr txBox="1"/>
          <p:nvPr/>
        </p:nvSpPr>
        <p:spPr>
          <a:xfrm>
            <a:off x="6421713"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400</a:t>
            </a:r>
          </a:p>
        </p:txBody>
      </p:sp>
      <p:sp>
        <p:nvSpPr>
          <p:cNvPr id="40" name="TextBox 39"/>
          <p:cNvSpPr txBox="1"/>
          <p:nvPr/>
        </p:nvSpPr>
        <p:spPr>
          <a:xfrm>
            <a:off x="8328172"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800</a:t>
            </a:r>
          </a:p>
        </p:txBody>
      </p:sp>
      <p:sp>
        <p:nvSpPr>
          <p:cNvPr id="3" name="TextBox 2"/>
          <p:cNvSpPr txBox="1"/>
          <p:nvPr/>
        </p:nvSpPr>
        <p:spPr>
          <a:xfrm>
            <a:off x="5790841" y="203939"/>
            <a:ext cx="1570108"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00B050"/>
                </a:solidFill>
              </a:rPr>
              <a:t>PREVIEW</a:t>
            </a:r>
          </a:p>
        </p:txBody>
      </p:sp>
      <p:sp>
        <p:nvSpPr>
          <p:cNvPr id="23" name="Text Placeholder 2"/>
          <p:cNvSpPr txBox="1">
            <a:spLocks/>
          </p:cNvSpPr>
          <p:nvPr/>
        </p:nvSpPr>
        <p:spPr>
          <a:xfrm>
            <a:off x="350525" y="1213055"/>
            <a:ext cx="9480579"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2000" dirty="0">
                <a:solidFill>
                  <a:srgbClr val="0088EE"/>
                </a:solidFill>
              </a:rPr>
              <a:t>Elastic databases, Elastic database pools</a:t>
            </a:r>
          </a:p>
          <a:p>
            <a:pPr>
              <a:lnSpc>
                <a:spcPct val="100000"/>
              </a:lnSpc>
              <a:buFont typeface="Wingdings" panose="05000000000000000000" pitchFamily="2" charset="2"/>
              <a:buChar char="§"/>
            </a:pPr>
            <a:r>
              <a:rPr lang="en-US" sz="2000" dirty="0">
                <a:solidFill>
                  <a:srgbClr val="0088EE"/>
                </a:solidFill>
              </a:rPr>
              <a:t>Pooled resources leveraged by many databases</a:t>
            </a:r>
          </a:p>
          <a:p>
            <a:pPr>
              <a:lnSpc>
                <a:spcPct val="100000"/>
              </a:lnSpc>
              <a:buFont typeface="Wingdings" panose="05000000000000000000" pitchFamily="2" charset="2"/>
              <a:buChar char="§"/>
            </a:pPr>
            <a:r>
              <a:rPr lang="en-US" sz="2000" b="1" dirty="0">
                <a:solidFill>
                  <a:srgbClr val="0088EE"/>
                </a:solidFill>
              </a:rPr>
              <a:t>Standard</a:t>
            </a:r>
            <a:r>
              <a:rPr lang="en-US" sz="2000" dirty="0">
                <a:solidFill>
                  <a:srgbClr val="0088EE"/>
                </a:solidFill>
              </a:rPr>
              <a:t> elastic pool provides 200-1200* eDTUs for up to 100* databases</a:t>
            </a:r>
          </a:p>
          <a:p>
            <a:pPr>
              <a:lnSpc>
                <a:spcPct val="100000"/>
              </a:lnSpc>
              <a:buFont typeface="Wingdings" panose="05000000000000000000" pitchFamily="2" charset="2"/>
              <a:buChar char="§"/>
            </a:pPr>
            <a:r>
              <a:rPr lang="en-US" sz="2000" b="1" dirty="0">
                <a:solidFill>
                  <a:srgbClr val="0088EE"/>
                </a:solidFill>
              </a:rPr>
              <a:t>Elastic Standard </a:t>
            </a:r>
            <a:r>
              <a:rPr lang="en-US" sz="2000" dirty="0">
                <a:solidFill>
                  <a:srgbClr val="0088EE"/>
                </a:solidFill>
              </a:rPr>
              <a:t>databases can burst up to 100 eDTUs (S3 level)</a:t>
            </a:r>
          </a:p>
          <a:p>
            <a:pPr>
              <a:lnSpc>
                <a:spcPct val="100000"/>
              </a:lnSpc>
              <a:buFont typeface="Wingdings" panose="05000000000000000000" pitchFamily="2" charset="2"/>
              <a:buChar char="§"/>
            </a:pPr>
            <a:r>
              <a:rPr lang="en-US" sz="2000" dirty="0">
                <a:solidFill>
                  <a:srgbClr val="0088EE"/>
                </a:solidFill>
              </a:rPr>
              <a:t>Create/configure pool via portal, PowerShell, REST APIs </a:t>
            </a:r>
          </a:p>
          <a:p>
            <a:pPr>
              <a:lnSpc>
                <a:spcPct val="100000"/>
              </a:lnSpc>
              <a:buFont typeface="Wingdings" panose="05000000000000000000" pitchFamily="2" charset="2"/>
              <a:buChar char="§"/>
            </a:pPr>
            <a:r>
              <a:rPr lang="en-US" sz="2000" dirty="0">
                <a:solidFill>
                  <a:srgbClr val="0088EE"/>
                </a:solidFill>
              </a:rPr>
              <a:t>Move databases in/out using portal, PowerShell, REST APIs, T-SQL</a:t>
            </a:r>
          </a:p>
          <a:p>
            <a:pPr>
              <a:lnSpc>
                <a:spcPct val="100000"/>
              </a:lnSpc>
              <a:buFont typeface="Wingdings" panose="05000000000000000000" pitchFamily="2" charset="2"/>
              <a:buChar char="§"/>
            </a:pPr>
            <a:r>
              <a:rPr lang="en-US" sz="2000" dirty="0">
                <a:solidFill>
                  <a:srgbClr val="0088EE"/>
                </a:solidFill>
              </a:rPr>
              <a:t>Databases remain online throughout</a:t>
            </a:r>
          </a:p>
          <a:p>
            <a:pPr>
              <a:lnSpc>
                <a:spcPct val="100000"/>
              </a:lnSpc>
              <a:buFont typeface="Wingdings" panose="05000000000000000000" pitchFamily="2" charset="2"/>
              <a:buChar char="§"/>
            </a:pPr>
            <a:r>
              <a:rPr lang="en-US" sz="2000" dirty="0">
                <a:solidFill>
                  <a:srgbClr val="0088EE"/>
                </a:solidFill>
              </a:rPr>
              <a:t>Monitoring and alerting is available on both pool and databases  </a:t>
            </a:r>
          </a:p>
        </p:txBody>
      </p:sp>
      <p:sp>
        <p:nvSpPr>
          <p:cNvPr id="15" name="Rectangle 14"/>
          <p:cNvSpPr/>
          <p:nvPr/>
        </p:nvSpPr>
        <p:spPr>
          <a:xfrm>
            <a:off x="269241" y="6495443"/>
            <a:ext cx="8483602" cy="301727"/>
          </a:xfrm>
          <a:prstGeom prst="rect">
            <a:avLst/>
          </a:prstGeom>
        </p:spPr>
        <p:txBody>
          <a:bodyPr wrap="none">
            <a:spAutoFit/>
          </a:bodyPr>
          <a:lstStyle/>
          <a:p>
            <a:pPr defTabSz="914367"/>
            <a:r>
              <a:rPr lang="en-US" sz="1372" dirty="0">
                <a:solidFill>
                  <a:srgbClr val="404040"/>
                </a:solidFill>
              </a:rPr>
              <a:t>*Additional pricing tiers may be introduced, and the ranges and limits may be increased during the preview</a:t>
            </a:r>
          </a:p>
        </p:txBody>
      </p:sp>
      <p:grpSp>
        <p:nvGrpSpPr>
          <p:cNvPr id="7" name="Group 6"/>
          <p:cNvGrpSpPr/>
          <p:nvPr/>
        </p:nvGrpSpPr>
        <p:grpSpPr>
          <a:xfrm>
            <a:off x="4228449" y="5473097"/>
            <a:ext cx="1281055" cy="271667"/>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33" name="Group 132"/>
          <p:cNvGrpSpPr/>
          <p:nvPr/>
        </p:nvGrpSpPr>
        <p:grpSpPr>
          <a:xfrm>
            <a:off x="6170703" y="5468185"/>
            <a:ext cx="1281055" cy="271667"/>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58" name="Group 157"/>
          <p:cNvGrpSpPr/>
          <p:nvPr/>
        </p:nvGrpSpPr>
        <p:grpSpPr>
          <a:xfrm>
            <a:off x="6170703" y="5248991"/>
            <a:ext cx="1281055" cy="271667"/>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83" name="Group 182"/>
          <p:cNvGrpSpPr/>
          <p:nvPr/>
        </p:nvGrpSpPr>
        <p:grpSpPr>
          <a:xfrm>
            <a:off x="6170703" y="5019247"/>
            <a:ext cx="1281055" cy="271667"/>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08" name="Group 207"/>
          <p:cNvGrpSpPr/>
          <p:nvPr/>
        </p:nvGrpSpPr>
        <p:grpSpPr>
          <a:xfrm>
            <a:off x="8187658" y="5468185"/>
            <a:ext cx="1281055" cy="271667"/>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33" name="Group 232"/>
          <p:cNvGrpSpPr/>
          <p:nvPr/>
        </p:nvGrpSpPr>
        <p:grpSpPr>
          <a:xfrm>
            <a:off x="8187658" y="5248991"/>
            <a:ext cx="1281055" cy="271667"/>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58" name="Group 257"/>
          <p:cNvGrpSpPr/>
          <p:nvPr/>
        </p:nvGrpSpPr>
        <p:grpSpPr>
          <a:xfrm>
            <a:off x="8187658" y="5019247"/>
            <a:ext cx="1281055" cy="271667"/>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83" name="Group 282"/>
          <p:cNvGrpSpPr/>
          <p:nvPr/>
        </p:nvGrpSpPr>
        <p:grpSpPr>
          <a:xfrm>
            <a:off x="8187658" y="4799870"/>
            <a:ext cx="1281055" cy="271667"/>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08" name="Group 307"/>
          <p:cNvGrpSpPr/>
          <p:nvPr/>
        </p:nvGrpSpPr>
        <p:grpSpPr>
          <a:xfrm>
            <a:off x="8187658" y="4576673"/>
            <a:ext cx="1281055" cy="271667"/>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33" name="Group 332"/>
          <p:cNvGrpSpPr/>
          <p:nvPr/>
        </p:nvGrpSpPr>
        <p:grpSpPr>
          <a:xfrm>
            <a:off x="8187658" y="4352566"/>
            <a:ext cx="1281055" cy="271667"/>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58" name="Group 357"/>
          <p:cNvGrpSpPr/>
          <p:nvPr/>
        </p:nvGrpSpPr>
        <p:grpSpPr>
          <a:xfrm>
            <a:off x="8187658" y="4139186"/>
            <a:ext cx="1281055" cy="271667"/>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83" name="Group 382"/>
          <p:cNvGrpSpPr/>
          <p:nvPr/>
        </p:nvGrpSpPr>
        <p:grpSpPr>
          <a:xfrm>
            <a:off x="8187658" y="3909442"/>
            <a:ext cx="1281055" cy="271667"/>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09" name="Group 408"/>
          <p:cNvGrpSpPr/>
          <p:nvPr/>
        </p:nvGrpSpPr>
        <p:grpSpPr>
          <a:xfrm>
            <a:off x="10137986" y="5468185"/>
            <a:ext cx="1281055" cy="271667"/>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34" name="Group 433"/>
          <p:cNvGrpSpPr/>
          <p:nvPr/>
        </p:nvGrpSpPr>
        <p:grpSpPr>
          <a:xfrm>
            <a:off x="10137986" y="5248991"/>
            <a:ext cx="1281055" cy="271667"/>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59" name="Group 458"/>
          <p:cNvGrpSpPr/>
          <p:nvPr/>
        </p:nvGrpSpPr>
        <p:grpSpPr>
          <a:xfrm>
            <a:off x="10137986" y="5019247"/>
            <a:ext cx="1281055" cy="271667"/>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84" name="Group 483"/>
          <p:cNvGrpSpPr/>
          <p:nvPr/>
        </p:nvGrpSpPr>
        <p:grpSpPr>
          <a:xfrm>
            <a:off x="10137986" y="4799870"/>
            <a:ext cx="1281055" cy="271667"/>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09" name="Group 508"/>
          <p:cNvGrpSpPr/>
          <p:nvPr/>
        </p:nvGrpSpPr>
        <p:grpSpPr>
          <a:xfrm>
            <a:off x="10137986" y="4576673"/>
            <a:ext cx="1281055" cy="271667"/>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34" name="Group 533"/>
          <p:cNvGrpSpPr/>
          <p:nvPr/>
        </p:nvGrpSpPr>
        <p:grpSpPr>
          <a:xfrm>
            <a:off x="10137986" y="4352566"/>
            <a:ext cx="1281055" cy="271667"/>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59" name="Group 558"/>
          <p:cNvGrpSpPr/>
          <p:nvPr/>
        </p:nvGrpSpPr>
        <p:grpSpPr>
          <a:xfrm>
            <a:off x="10137986" y="4139186"/>
            <a:ext cx="1281055" cy="271667"/>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84" name="Group 583"/>
          <p:cNvGrpSpPr/>
          <p:nvPr/>
        </p:nvGrpSpPr>
        <p:grpSpPr>
          <a:xfrm>
            <a:off x="10137986" y="3909442"/>
            <a:ext cx="1281055" cy="271667"/>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09" name="Group 608"/>
          <p:cNvGrpSpPr/>
          <p:nvPr/>
        </p:nvGrpSpPr>
        <p:grpSpPr>
          <a:xfrm>
            <a:off x="10137986" y="3675271"/>
            <a:ext cx="1281055" cy="271667"/>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34" name="Group 633"/>
          <p:cNvGrpSpPr/>
          <p:nvPr/>
        </p:nvGrpSpPr>
        <p:grpSpPr>
          <a:xfrm>
            <a:off x="10137986" y="3445526"/>
            <a:ext cx="1281055" cy="271667"/>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59" name="Group 658"/>
          <p:cNvGrpSpPr/>
          <p:nvPr/>
        </p:nvGrpSpPr>
        <p:grpSpPr>
          <a:xfrm>
            <a:off x="10137986" y="3232146"/>
            <a:ext cx="1281055" cy="271667"/>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84" name="Group 683"/>
          <p:cNvGrpSpPr/>
          <p:nvPr/>
        </p:nvGrpSpPr>
        <p:grpSpPr>
          <a:xfrm>
            <a:off x="10137986" y="3002402"/>
            <a:ext cx="1281055" cy="271667"/>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09" name="Group 708"/>
          <p:cNvGrpSpPr/>
          <p:nvPr/>
        </p:nvGrpSpPr>
        <p:grpSpPr>
          <a:xfrm>
            <a:off x="10137986" y="2775170"/>
            <a:ext cx="1281055" cy="271667"/>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34" name="Group 733"/>
          <p:cNvGrpSpPr/>
          <p:nvPr/>
        </p:nvGrpSpPr>
        <p:grpSpPr>
          <a:xfrm>
            <a:off x="10137986" y="2558610"/>
            <a:ext cx="1281055" cy="271667"/>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4" name="Group 13"/>
          <p:cNvGrpSpPr/>
          <p:nvPr/>
        </p:nvGrpSpPr>
        <p:grpSpPr>
          <a:xfrm>
            <a:off x="642750" y="5417588"/>
            <a:ext cx="3367033" cy="362072"/>
            <a:chOff x="655637" y="5525725"/>
            <a:chExt cx="3434549" cy="369332"/>
          </a:xfrm>
        </p:grpSpPr>
        <p:sp>
          <p:nvSpPr>
            <p:cNvPr id="12" name="Right Arrow 11"/>
            <p:cNvSpPr/>
            <p:nvPr/>
          </p:nvSpPr>
          <p:spPr bwMode="auto">
            <a:xfrm>
              <a:off x="3785386" y="5630675"/>
              <a:ext cx="304800" cy="2237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655637" y="5525725"/>
              <a:ext cx="3126625" cy="369332"/>
            </a:xfrm>
            <a:prstGeom prst="rect">
              <a:avLst/>
            </a:prstGeom>
          </p:spPr>
          <p:txBody>
            <a:bodyPr wrap="none">
              <a:spAutoFit/>
            </a:bodyPr>
            <a:lstStyle/>
            <a:p>
              <a:pPr defTabSz="914367"/>
              <a:r>
                <a:rPr lang="en-US" sz="1765" dirty="0">
                  <a:solidFill>
                    <a:srgbClr val="404040"/>
                  </a:solidFill>
                </a:rPr>
                <a:t>Max per-database burst level</a:t>
              </a:r>
            </a:p>
          </p:txBody>
        </p:sp>
      </p:grpSp>
      <p:grpSp>
        <p:nvGrpSpPr>
          <p:cNvPr id="762" name="Group 761"/>
          <p:cNvGrpSpPr/>
          <p:nvPr/>
        </p:nvGrpSpPr>
        <p:grpSpPr>
          <a:xfrm>
            <a:off x="10136602" y="2343861"/>
            <a:ext cx="1281055" cy="271667"/>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spTree>
    <p:extLst>
      <p:ext uri="{BB962C8B-B14F-4D97-AF65-F5344CB8AC3E}">
        <p14:creationId xmlns:p14="http://schemas.microsoft.com/office/powerpoint/2010/main" val="393643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4"/>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anim calcmode="lin" valueType="num">
                                      <p:cBhvr>
                                        <p:cTn id="26" dur="500" fill="hold"/>
                                        <p:tgtEl>
                                          <p:spTgt spid="133"/>
                                        </p:tgtEl>
                                        <p:attrNameLst>
                                          <p:attrName>ppt_x</p:attrName>
                                        </p:attrNameLst>
                                      </p:cBhvr>
                                      <p:tavLst>
                                        <p:tav tm="0">
                                          <p:val>
                                            <p:strVal val="#ppt_x"/>
                                          </p:val>
                                        </p:tav>
                                        <p:tav tm="100000">
                                          <p:val>
                                            <p:strVal val="#ppt_x"/>
                                          </p:val>
                                        </p:tav>
                                      </p:tavLst>
                                    </p:anim>
                                    <p:anim calcmode="lin" valueType="num">
                                      <p:cBhvr>
                                        <p:cTn id="27" dur="500" fill="hold"/>
                                        <p:tgtEl>
                                          <p:spTgt spid="13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anim calcmode="lin" valueType="num">
                                      <p:cBhvr>
                                        <p:cTn id="31" dur="500" fill="hold"/>
                                        <p:tgtEl>
                                          <p:spTgt spid="208"/>
                                        </p:tgtEl>
                                        <p:attrNameLst>
                                          <p:attrName>ppt_x</p:attrName>
                                        </p:attrNameLst>
                                      </p:cBhvr>
                                      <p:tavLst>
                                        <p:tav tm="0">
                                          <p:val>
                                            <p:strVal val="#ppt_x"/>
                                          </p:val>
                                        </p:tav>
                                        <p:tav tm="100000">
                                          <p:val>
                                            <p:strVal val="#ppt_x"/>
                                          </p:val>
                                        </p:tav>
                                      </p:tavLst>
                                    </p:anim>
                                    <p:anim calcmode="lin" valueType="num">
                                      <p:cBhvr>
                                        <p:cTn id="32" dur="500" fill="hold"/>
                                        <p:tgtEl>
                                          <p:spTgt spid="20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09"/>
                                        </p:tgtEl>
                                        <p:attrNameLst>
                                          <p:attrName>style.visibility</p:attrName>
                                        </p:attrNameLst>
                                      </p:cBhvr>
                                      <p:to>
                                        <p:strVal val="visible"/>
                                      </p:to>
                                    </p:set>
                                    <p:animEffect transition="in" filter="fade">
                                      <p:cBhvr>
                                        <p:cTn id="35" dur="500"/>
                                        <p:tgtEl>
                                          <p:spTgt spid="409"/>
                                        </p:tgtEl>
                                      </p:cBhvr>
                                    </p:animEffect>
                                    <p:anim calcmode="lin" valueType="num">
                                      <p:cBhvr>
                                        <p:cTn id="36" dur="500" fill="hold"/>
                                        <p:tgtEl>
                                          <p:spTgt spid="409"/>
                                        </p:tgtEl>
                                        <p:attrNameLst>
                                          <p:attrName>ppt_x</p:attrName>
                                        </p:attrNameLst>
                                      </p:cBhvr>
                                      <p:tavLst>
                                        <p:tav tm="0">
                                          <p:val>
                                            <p:strVal val="#ppt_x"/>
                                          </p:val>
                                        </p:tav>
                                        <p:tav tm="100000">
                                          <p:val>
                                            <p:strVal val="#ppt_x"/>
                                          </p:val>
                                        </p:tav>
                                      </p:tavLst>
                                    </p:anim>
                                    <p:anim calcmode="lin" valueType="num">
                                      <p:cBhvr>
                                        <p:cTn id="37" dur="500" fill="hold"/>
                                        <p:tgtEl>
                                          <p:spTgt spid="409"/>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fade">
                                      <p:cBhvr>
                                        <p:cTn id="41" dur="500"/>
                                        <p:tgtEl>
                                          <p:spTgt spid="158"/>
                                        </p:tgtEl>
                                      </p:cBhvr>
                                    </p:animEffect>
                                    <p:anim calcmode="lin" valueType="num">
                                      <p:cBhvr>
                                        <p:cTn id="42" dur="500" fill="hold"/>
                                        <p:tgtEl>
                                          <p:spTgt spid="158"/>
                                        </p:tgtEl>
                                        <p:attrNameLst>
                                          <p:attrName>ppt_x</p:attrName>
                                        </p:attrNameLst>
                                      </p:cBhvr>
                                      <p:tavLst>
                                        <p:tav tm="0">
                                          <p:val>
                                            <p:strVal val="#ppt_x"/>
                                          </p:val>
                                        </p:tav>
                                        <p:tav tm="100000">
                                          <p:val>
                                            <p:strVal val="#ppt_x"/>
                                          </p:val>
                                        </p:tav>
                                      </p:tavLst>
                                    </p:anim>
                                    <p:anim calcmode="lin" valueType="num">
                                      <p:cBhvr>
                                        <p:cTn id="43" dur="500" fill="hold"/>
                                        <p:tgtEl>
                                          <p:spTgt spid="15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3"/>
                                        </p:tgtEl>
                                        <p:attrNameLst>
                                          <p:attrName>style.visibility</p:attrName>
                                        </p:attrNameLst>
                                      </p:cBhvr>
                                      <p:to>
                                        <p:strVal val="visible"/>
                                      </p:to>
                                    </p:set>
                                    <p:animEffect transition="in" filter="fade">
                                      <p:cBhvr>
                                        <p:cTn id="46" dur="500"/>
                                        <p:tgtEl>
                                          <p:spTgt spid="233"/>
                                        </p:tgtEl>
                                      </p:cBhvr>
                                    </p:animEffect>
                                    <p:anim calcmode="lin" valueType="num">
                                      <p:cBhvr>
                                        <p:cTn id="47" dur="500" fill="hold"/>
                                        <p:tgtEl>
                                          <p:spTgt spid="233"/>
                                        </p:tgtEl>
                                        <p:attrNameLst>
                                          <p:attrName>ppt_x</p:attrName>
                                        </p:attrNameLst>
                                      </p:cBhvr>
                                      <p:tavLst>
                                        <p:tav tm="0">
                                          <p:val>
                                            <p:strVal val="#ppt_x"/>
                                          </p:val>
                                        </p:tav>
                                        <p:tav tm="100000">
                                          <p:val>
                                            <p:strVal val="#ppt_x"/>
                                          </p:val>
                                        </p:tav>
                                      </p:tavLst>
                                    </p:anim>
                                    <p:anim calcmode="lin" valueType="num">
                                      <p:cBhvr>
                                        <p:cTn id="48" dur="500" fill="hold"/>
                                        <p:tgtEl>
                                          <p:spTgt spid="23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34"/>
                                        </p:tgtEl>
                                        <p:attrNameLst>
                                          <p:attrName>style.visibility</p:attrName>
                                        </p:attrNameLst>
                                      </p:cBhvr>
                                      <p:to>
                                        <p:strVal val="visible"/>
                                      </p:to>
                                    </p:set>
                                    <p:animEffect transition="in" filter="fade">
                                      <p:cBhvr>
                                        <p:cTn id="51" dur="500"/>
                                        <p:tgtEl>
                                          <p:spTgt spid="434"/>
                                        </p:tgtEl>
                                      </p:cBhvr>
                                    </p:animEffect>
                                    <p:anim calcmode="lin" valueType="num">
                                      <p:cBhvr>
                                        <p:cTn id="52" dur="500" fill="hold"/>
                                        <p:tgtEl>
                                          <p:spTgt spid="434"/>
                                        </p:tgtEl>
                                        <p:attrNameLst>
                                          <p:attrName>ppt_x</p:attrName>
                                        </p:attrNameLst>
                                      </p:cBhvr>
                                      <p:tavLst>
                                        <p:tav tm="0">
                                          <p:val>
                                            <p:strVal val="#ppt_x"/>
                                          </p:val>
                                        </p:tav>
                                        <p:tav tm="100000">
                                          <p:val>
                                            <p:strVal val="#ppt_x"/>
                                          </p:val>
                                        </p:tav>
                                      </p:tavLst>
                                    </p:anim>
                                    <p:anim calcmode="lin" valueType="num">
                                      <p:cBhvr>
                                        <p:cTn id="53" dur="500" fill="hold"/>
                                        <p:tgtEl>
                                          <p:spTgt spid="434"/>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183"/>
                                        </p:tgtEl>
                                        <p:attrNameLst>
                                          <p:attrName>style.visibility</p:attrName>
                                        </p:attrNameLst>
                                      </p:cBhvr>
                                      <p:to>
                                        <p:strVal val="visible"/>
                                      </p:to>
                                    </p:set>
                                    <p:animEffect transition="in" filter="fade">
                                      <p:cBhvr>
                                        <p:cTn id="57" dur="500"/>
                                        <p:tgtEl>
                                          <p:spTgt spid="183"/>
                                        </p:tgtEl>
                                      </p:cBhvr>
                                    </p:animEffect>
                                    <p:anim calcmode="lin" valueType="num">
                                      <p:cBhvr>
                                        <p:cTn id="58" dur="500" fill="hold"/>
                                        <p:tgtEl>
                                          <p:spTgt spid="183"/>
                                        </p:tgtEl>
                                        <p:attrNameLst>
                                          <p:attrName>ppt_x</p:attrName>
                                        </p:attrNameLst>
                                      </p:cBhvr>
                                      <p:tavLst>
                                        <p:tav tm="0">
                                          <p:val>
                                            <p:strVal val="#ppt_x"/>
                                          </p:val>
                                        </p:tav>
                                        <p:tav tm="100000">
                                          <p:val>
                                            <p:strVal val="#ppt_x"/>
                                          </p:val>
                                        </p:tav>
                                      </p:tavLst>
                                    </p:anim>
                                    <p:anim calcmode="lin" valueType="num">
                                      <p:cBhvr>
                                        <p:cTn id="59" dur="500" fill="hold"/>
                                        <p:tgtEl>
                                          <p:spTgt spid="18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anim calcmode="lin" valueType="num">
                                      <p:cBhvr>
                                        <p:cTn id="63" dur="500" fill="hold"/>
                                        <p:tgtEl>
                                          <p:spTgt spid="258"/>
                                        </p:tgtEl>
                                        <p:attrNameLst>
                                          <p:attrName>ppt_x</p:attrName>
                                        </p:attrNameLst>
                                      </p:cBhvr>
                                      <p:tavLst>
                                        <p:tav tm="0">
                                          <p:val>
                                            <p:strVal val="#ppt_x"/>
                                          </p:val>
                                        </p:tav>
                                        <p:tav tm="100000">
                                          <p:val>
                                            <p:strVal val="#ppt_x"/>
                                          </p:val>
                                        </p:tav>
                                      </p:tavLst>
                                    </p:anim>
                                    <p:anim calcmode="lin" valueType="num">
                                      <p:cBhvr>
                                        <p:cTn id="64" dur="500" fill="hold"/>
                                        <p:tgtEl>
                                          <p:spTgt spid="25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fade">
                                      <p:cBhvr>
                                        <p:cTn id="67" dur="500"/>
                                        <p:tgtEl>
                                          <p:spTgt spid="459"/>
                                        </p:tgtEl>
                                      </p:cBhvr>
                                    </p:animEffect>
                                    <p:anim calcmode="lin" valueType="num">
                                      <p:cBhvr>
                                        <p:cTn id="68" dur="500" fill="hold"/>
                                        <p:tgtEl>
                                          <p:spTgt spid="459"/>
                                        </p:tgtEl>
                                        <p:attrNameLst>
                                          <p:attrName>ppt_x</p:attrName>
                                        </p:attrNameLst>
                                      </p:cBhvr>
                                      <p:tavLst>
                                        <p:tav tm="0">
                                          <p:val>
                                            <p:strVal val="#ppt_x"/>
                                          </p:val>
                                        </p:tav>
                                        <p:tav tm="100000">
                                          <p:val>
                                            <p:strVal val="#ppt_x"/>
                                          </p:val>
                                        </p:tav>
                                      </p:tavLst>
                                    </p:anim>
                                    <p:anim calcmode="lin" valueType="num">
                                      <p:cBhvr>
                                        <p:cTn id="69" dur="500" fill="hold"/>
                                        <p:tgtEl>
                                          <p:spTgt spid="459"/>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2" presetClass="entr" presetSubtype="0" fill="hold" nodeType="afterEffect">
                                  <p:stCondLst>
                                    <p:cond delay="0"/>
                                  </p:stCondLst>
                                  <p:childTnLst>
                                    <p:set>
                                      <p:cBhvr>
                                        <p:cTn id="72" dur="1" fill="hold">
                                          <p:stCondLst>
                                            <p:cond delay="0"/>
                                          </p:stCondLst>
                                        </p:cTn>
                                        <p:tgtEl>
                                          <p:spTgt spid="283"/>
                                        </p:tgtEl>
                                        <p:attrNameLst>
                                          <p:attrName>style.visibility</p:attrName>
                                        </p:attrNameLst>
                                      </p:cBhvr>
                                      <p:to>
                                        <p:strVal val="visible"/>
                                      </p:to>
                                    </p:set>
                                    <p:animEffect transition="in" filter="fade">
                                      <p:cBhvr>
                                        <p:cTn id="73" dur="500"/>
                                        <p:tgtEl>
                                          <p:spTgt spid="283"/>
                                        </p:tgtEl>
                                      </p:cBhvr>
                                    </p:animEffect>
                                    <p:anim calcmode="lin" valueType="num">
                                      <p:cBhvr>
                                        <p:cTn id="74" dur="500" fill="hold"/>
                                        <p:tgtEl>
                                          <p:spTgt spid="283"/>
                                        </p:tgtEl>
                                        <p:attrNameLst>
                                          <p:attrName>ppt_x</p:attrName>
                                        </p:attrNameLst>
                                      </p:cBhvr>
                                      <p:tavLst>
                                        <p:tav tm="0">
                                          <p:val>
                                            <p:strVal val="#ppt_x"/>
                                          </p:val>
                                        </p:tav>
                                        <p:tav tm="100000">
                                          <p:val>
                                            <p:strVal val="#ppt_x"/>
                                          </p:val>
                                        </p:tav>
                                      </p:tavLst>
                                    </p:anim>
                                    <p:anim calcmode="lin" valueType="num">
                                      <p:cBhvr>
                                        <p:cTn id="75" dur="500" fill="hold"/>
                                        <p:tgtEl>
                                          <p:spTgt spid="28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84"/>
                                        </p:tgtEl>
                                        <p:attrNameLst>
                                          <p:attrName>style.visibility</p:attrName>
                                        </p:attrNameLst>
                                      </p:cBhvr>
                                      <p:to>
                                        <p:strVal val="visible"/>
                                      </p:to>
                                    </p:set>
                                    <p:animEffect transition="in" filter="fade">
                                      <p:cBhvr>
                                        <p:cTn id="78" dur="500"/>
                                        <p:tgtEl>
                                          <p:spTgt spid="484"/>
                                        </p:tgtEl>
                                      </p:cBhvr>
                                    </p:animEffect>
                                    <p:anim calcmode="lin" valueType="num">
                                      <p:cBhvr>
                                        <p:cTn id="79" dur="500" fill="hold"/>
                                        <p:tgtEl>
                                          <p:spTgt spid="484"/>
                                        </p:tgtEl>
                                        <p:attrNameLst>
                                          <p:attrName>ppt_x</p:attrName>
                                        </p:attrNameLst>
                                      </p:cBhvr>
                                      <p:tavLst>
                                        <p:tav tm="0">
                                          <p:val>
                                            <p:strVal val="#ppt_x"/>
                                          </p:val>
                                        </p:tav>
                                        <p:tav tm="100000">
                                          <p:val>
                                            <p:strVal val="#ppt_x"/>
                                          </p:val>
                                        </p:tav>
                                      </p:tavLst>
                                    </p:anim>
                                    <p:anim calcmode="lin" valueType="num">
                                      <p:cBhvr>
                                        <p:cTn id="80" dur="500" fill="hold"/>
                                        <p:tgtEl>
                                          <p:spTgt spid="484"/>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308"/>
                                        </p:tgtEl>
                                        <p:attrNameLst>
                                          <p:attrName>style.visibility</p:attrName>
                                        </p:attrNameLst>
                                      </p:cBhvr>
                                      <p:to>
                                        <p:strVal val="visible"/>
                                      </p:to>
                                    </p:set>
                                    <p:animEffect transition="in" filter="fade">
                                      <p:cBhvr>
                                        <p:cTn id="84" dur="500"/>
                                        <p:tgtEl>
                                          <p:spTgt spid="308"/>
                                        </p:tgtEl>
                                      </p:cBhvr>
                                    </p:animEffect>
                                    <p:anim calcmode="lin" valueType="num">
                                      <p:cBhvr>
                                        <p:cTn id="85" dur="500" fill="hold"/>
                                        <p:tgtEl>
                                          <p:spTgt spid="308"/>
                                        </p:tgtEl>
                                        <p:attrNameLst>
                                          <p:attrName>ppt_x</p:attrName>
                                        </p:attrNameLst>
                                      </p:cBhvr>
                                      <p:tavLst>
                                        <p:tav tm="0">
                                          <p:val>
                                            <p:strVal val="#ppt_x"/>
                                          </p:val>
                                        </p:tav>
                                        <p:tav tm="100000">
                                          <p:val>
                                            <p:strVal val="#ppt_x"/>
                                          </p:val>
                                        </p:tav>
                                      </p:tavLst>
                                    </p:anim>
                                    <p:anim calcmode="lin" valueType="num">
                                      <p:cBhvr>
                                        <p:cTn id="86" dur="500" fill="hold"/>
                                        <p:tgtEl>
                                          <p:spTgt spid="30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09"/>
                                        </p:tgtEl>
                                        <p:attrNameLst>
                                          <p:attrName>style.visibility</p:attrName>
                                        </p:attrNameLst>
                                      </p:cBhvr>
                                      <p:to>
                                        <p:strVal val="visible"/>
                                      </p:to>
                                    </p:set>
                                    <p:animEffect transition="in" filter="fade">
                                      <p:cBhvr>
                                        <p:cTn id="89" dur="500"/>
                                        <p:tgtEl>
                                          <p:spTgt spid="509"/>
                                        </p:tgtEl>
                                      </p:cBhvr>
                                    </p:animEffect>
                                    <p:anim calcmode="lin" valueType="num">
                                      <p:cBhvr>
                                        <p:cTn id="90" dur="500" fill="hold"/>
                                        <p:tgtEl>
                                          <p:spTgt spid="509"/>
                                        </p:tgtEl>
                                        <p:attrNameLst>
                                          <p:attrName>ppt_x</p:attrName>
                                        </p:attrNameLst>
                                      </p:cBhvr>
                                      <p:tavLst>
                                        <p:tav tm="0">
                                          <p:val>
                                            <p:strVal val="#ppt_x"/>
                                          </p:val>
                                        </p:tav>
                                        <p:tav tm="100000">
                                          <p:val>
                                            <p:strVal val="#ppt_x"/>
                                          </p:val>
                                        </p:tav>
                                      </p:tavLst>
                                    </p:anim>
                                    <p:anim calcmode="lin" valueType="num">
                                      <p:cBhvr>
                                        <p:cTn id="91" dur="500" fill="hold"/>
                                        <p:tgtEl>
                                          <p:spTgt spid="509"/>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333"/>
                                        </p:tgtEl>
                                        <p:attrNameLst>
                                          <p:attrName>style.visibility</p:attrName>
                                        </p:attrNameLst>
                                      </p:cBhvr>
                                      <p:to>
                                        <p:strVal val="visible"/>
                                      </p:to>
                                    </p:set>
                                    <p:animEffect transition="in" filter="fade">
                                      <p:cBhvr>
                                        <p:cTn id="95" dur="500"/>
                                        <p:tgtEl>
                                          <p:spTgt spid="333"/>
                                        </p:tgtEl>
                                      </p:cBhvr>
                                    </p:animEffect>
                                    <p:anim calcmode="lin" valueType="num">
                                      <p:cBhvr>
                                        <p:cTn id="96" dur="500" fill="hold"/>
                                        <p:tgtEl>
                                          <p:spTgt spid="333"/>
                                        </p:tgtEl>
                                        <p:attrNameLst>
                                          <p:attrName>ppt_x</p:attrName>
                                        </p:attrNameLst>
                                      </p:cBhvr>
                                      <p:tavLst>
                                        <p:tav tm="0">
                                          <p:val>
                                            <p:strVal val="#ppt_x"/>
                                          </p:val>
                                        </p:tav>
                                        <p:tav tm="100000">
                                          <p:val>
                                            <p:strVal val="#ppt_x"/>
                                          </p:val>
                                        </p:tav>
                                      </p:tavLst>
                                    </p:anim>
                                    <p:anim calcmode="lin" valueType="num">
                                      <p:cBhvr>
                                        <p:cTn id="97" dur="500" fill="hold"/>
                                        <p:tgtEl>
                                          <p:spTgt spid="33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4"/>
                                        </p:tgtEl>
                                        <p:attrNameLst>
                                          <p:attrName>style.visibility</p:attrName>
                                        </p:attrNameLst>
                                      </p:cBhvr>
                                      <p:to>
                                        <p:strVal val="visible"/>
                                      </p:to>
                                    </p:set>
                                    <p:animEffect transition="in" filter="fade">
                                      <p:cBhvr>
                                        <p:cTn id="100" dur="500"/>
                                        <p:tgtEl>
                                          <p:spTgt spid="534"/>
                                        </p:tgtEl>
                                      </p:cBhvr>
                                    </p:animEffect>
                                    <p:anim calcmode="lin" valueType="num">
                                      <p:cBhvr>
                                        <p:cTn id="101" dur="500" fill="hold"/>
                                        <p:tgtEl>
                                          <p:spTgt spid="534"/>
                                        </p:tgtEl>
                                        <p:attrNameLst>
                                          <p:attrName>ppt_x</p:attrName>
                                        </p:attrNameLst>
                                      </p:cBhvr>
                                      <p:tavLst>
                                        <p:tav tm="0">
                                          <p:val>
                                            <p:strVal val="#ppt_x"/>
                                          </p:val>
                                        </p:tav>
                                        <p:tav tm="100000">
                                          <p:val>
                                            <p:strVal val="#ppt_x"/>
                                          </p:val>
                                        </p:tav>
                                      </p:tavLst>
                                    </p:anim>
                                    <p:anim calcmode="lin" valueType="num">
                                      <p:cBhvr>
                                        <p:cTn id="102" dur="500" fill="hold"/>
                                        <p:tgtEl>
                                          <p:spTgt spid="534"/>
                                        </p:tgtEl>
                                        <p:attrNameLst>
                                          <p:attrName>ppt_y</p:attrName>
                                        </p:attrNameLst>
                                      </p:cBhvr>
                                      <p:tavLst>
                                        <p:tav tm="0">
                                          <p:val>
                                            <p:strVal val="#ppt_y+.1"/>
                                          </p:val>
                                        </p:tav>
                                        <p:tav tm="100000">
                                          <p:val>
                                            <p:strVal val="#ppt_y"/>
                                          </p:val>
                                        </p:tav>
                                      </p:tavLst>
                                    </p:anim>
                                  </p:childTnLst>
                                </p:cTn>
                              </p:par>
                            </p:childTnLst>
                          </p:cTn>
                        </p:par>
                        <p:par>
                          <p:cTn id="103" fill="hold">
                            <p:stCondLst>
                              <p:cond delay="3000"/>
                            </p:stCondLst>
                            <p:childTnLst>
                              <p:par>
                                <p:cTn id="104" presetID="42" presetClass="entr" presetSubtype="0" fill="hold" nodeType="afterEffect">
                                  <p:stCondLst>
                                    <p:cond delay="0"/>
                                  </p:stCondLst>
                                  <p:childTnLst>
                                    <p:set>
                                      <p:cBhvr>
                                        <p:cTn id="105" dur="1" fill="hold">
                                          <p:stCondLst>
                                            <p:cond delay="0"/>
                                          </p:stCondLst>
                                        </p:cTn>
                                        <p:tgtEl>
                                          <p:spTgt spid="358"/>
                                        </p:tgtEl>
                                        <p:attrNameLst>
                                          <p:attrName>style.visibility</p:attrName>
                                        </p:attrNameLst>
                                      </p:cBhvr>
                                      <p:to>
                                        <p:strVal val="visible"/>
                                      </p:to>
                                    </p:set>
                                    <p:animEffect transition="in" filter="fade">
                                      <p:cBhvr>
                                        <p:cTn id="106" dur="450"/>
                                        <p:tgtEl>
                                          <p:spTgt spid="358"/>
                                        </p:tgtEl>
                                      </p:cBhvr>
                                    </p:animEffect>
                                    <p:anim calcmode="lin" valueType="num">
                                      <p:cBhvr>
                                        <p:cTn id="107" dur="450" fill="hold"/>
                                        <p:tgtEl>
                                          <p:spTgt spid="358"/>
                                        </p:tgtEl>
                                        <p:attrNameLst>
                                          <p:attrName>ppt_x</p:attrName>
                                        </p:attrNameLst>
                                      </p:cBhvr>
                                      <p:tavLst>
                                        <p:tav tm="0">
                                          <p:val>
                                            <p:strVal val="#ppt_x"/>
                                          </p:val>
                                        </p:tav>
                                        <p:tav tm="100000">
                                          <p:val>
                                            <p:strVal val="#ppt_x"/>
                                          </p:val>
                                        </p:tav>
                                      </p:tavLst>
                                    </p:anim>
                                    <p:anim calcmode="lin" valueType="num">
                                      <p:cBhvr>
                                        <p:cTn id="108" dur="450" fill="hold"/>
                                        <p:tgtEl>
                                          <p:spTgt spid="358"/>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59"/>
                                        </p:tgtEl>
                                        <p:attrNameLst>
                                          <p:attrName>style.visibility</p:attrName>
                                        </p:attrNameLst>
                                      </p:cBhvr>
                                      <p:to>
                                        <p:strVal val="visible"/>
                                      </p:to>
                                    </p:set>
                                    <p:animEffect transition="in" filter="fade">
                                      <p:cBhvr>
                                        <p:cTn id="111" dur="450"/>
                                        <p:tgtEl>
                                          <p:spTgt spid="559"/>
                                        </p:tgtEl>
                                      </p:cBhvr>
                                    </p:animEffect>
                                    <p:anim calcmode="lin" valueType="num">
                                      <p:cBhvr>
                                        <p:cTn id="112" dur="450" fill="hold"/>
                                        <p:tgtEl>
                                          <p:spTgt spid="559"/>
                                        </p:tgtEl>
                                        <p:attrNameLst>
                                          <p:attrName>ppt_x</p:attrName>
                                        </p:attrNameLst>
                                      </p:cBhvr>
                                      <p:tavLst>
                                        <p:tav tm="0">
                                          <p:val>
                                            <p:strVal val="#ppt_x"/>
                                          </p:val>
                                        </p:tav>
                                        <p:tav tm="100000">
                                          <p:val>
                                            <p:strVal val="#ppt_x"/>
                                          </p:val>
                                        </p:tav>
                                      </p:tavLst>
                                    </p:anim>
                                    <p:anim calcmode="lin" valueType="num">
                                      <p:cBhvr>
                                        <p:cTn id="113" dur="450" fill="hold"/>
                                        <p:tgtEl>
                                          <p:spTgt spid="559"/>
                                        </p:tgtEl>
                                        <p:attrNameLst>
                                          <p:attrName>ppt_y</p:attrName>
                                        </p:attrNameLst>
                                      </p:cBhvr>
                                      <p:tavLst>
                                        <p:tav tm="0">
                                          <p:val>
                                            <p:strVal val="#ppt_y+.1"/>
                                          </p:val>
                                        </p:tav>
                                        <p:tav tm="100000">
                                          <p:val>
                                            <p:strVal val="#ppt_y"/>
                                          </p:val>
                                        </p:tav>
                                      </p:tavLst>
                                    </p:anim>
                                  </p:childTnLst>
                                </p:cTn>
                              </p:par>
                            </p:childTnLst>
                          </p:cTn>
                        </p:par>
                        <p:par>
                          <p:cTn id="114" fill="hold">
                            <p:stCondLst>
                              <p:cond delay="3450"/>
                            </p:stCondLst>
                            <p:childTnLst>
                              <p:par>
                                <p:cTn id="115" presetID="42" presetClass="entr" presetSubtype="0" fill="hold" nodeType="afterEffect">
                                  <p:stCondLst>
                                    <p:cond delay="0"/>
                                  </p:stCondLst>
                                  <p:childTnLst>
                                    <p:set>
                                      <p:cBhvr>
                                        <p:cTn id="116" dur="1" fill="hold">
                                          <p:stCondLst>
                                            <p:cond delay="0"/>
                                          </p:stCondLst>
                                        </p:cTn>
                                        <p:tgtEl>
                                          <p:spTgt spid="383"/>
                                        </p:tgtEl>
                                        <p:attrNameLst>
                                          <p:attrName>style.visibility</p:attrName>
                                        </p:attrNameLst>
                                      </p:cBhvr>
                                      <p:to>
                                        <p:strVal val="visible"/>
                                      </p:to>
                                    </p:set>
                                    <p:animEffect transition="in" filter="fade">
                                      <p:cBhvr>
                                        <p:cTn id="117" dur="400"/>
                                        <p:tgtEl>
                                          <p:spTgt spid="383"/>
                                        </p:tgtEl>
                                      </p:cBhvr>
                                    </p:animEffect>
                                    <p:anim calcmode="lin" valueType="num">
                                      <p:cBhvr>
                                        <p:cTn id="118" dur="400" fill="hold"/>
                                        <p:tgtEl>
                                          <p:spTgt spid="383"/>
                                        </p:tgtEl>
                                        <p:attrNameLst>
                                          <p:attrName>ppt_x</p:attrName>
                                        </p:attrNameLst>
                                      </p:cBhvr>
                                      <p:tavLst>
                                        <p:tav tm="0">
                                          <p:val>
                                            <p:strVal val="#ppt_x"/>
                                          </p:val>
                                        </p:tav>
                                        <p:tav tm="100000">
                                          <p:val>
                                            <p:strVal val="#ppt_x"/>
                                          </p:val>
                                        </p:tav>
                                      </p:tavLst>
                                    </p:anim>
                                    <p:anim calcmode="lin" valueType="num">
                                      <p:cBhvr>
                                        <p:cTn id="119" dur="400" fill="hold"/>
                                        <p:tgtEl>
                                          <p:spTgt spid="38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584"/>
                                        </p:tgtEl>
                                        <p:attrNameLst>
                                          <p:attrName>style.visibility</p:attrName>
                                        </p:attrNameLst>
                                      </p:cBhvr>
                                      <p:to>
                                        <p:strVal val="visible"/>
                                      </p:to>
                                    </p:set>
                                    <p:animEffect transition="in" filter="fade">
                                      <p:cBhvr>
                                        <p:cTn id="122" dur="400"/>
                                        <p:tgtEl>
                                          <p:spTgt spid="584"/>
                                        </p:tgtEl>
                                      </p:cBhvr>
                                    </p:animEffect>
                                    <p:anim calcmode="lin" valueType="num">
                                      <p:cBhvr>
                                        <p:cTn id="123" dur="400" fill="hold"/>
                                        <p:tgtEl>
                                          <p:spTgt spid="584"/>
                                        </p:tgtEl>
                                        <p:attrNameLst>
                                          <p:attrName>ppt_x</p:attrName>
                                        </p:attrNameLst>
                                      </p:cBhvr>
                                      <p:tavLst>
                                        <p:tav tm="0">
                                          <p:val>
                                            <p:strVal val="#ppt_x"/>
                                          </p:val>
                                        </p:tav>
                                        <p:tav tm="100000">
                                          <p:val>
                                            <p:strVal val="#ppt_x"/>
                                          </p:val>
                                        </p:tav>
                                      </p:tavLst>
                                    </p:anim>
                                    <p:anim calcmode="lin" valueType="num">
                                      <p:cBhvr>
                                        <p:cTn id="124" dur="400" fill="hold"/>
                                        <p:tgtEl>
                                          <p:spTgt spid="584"/>
                                        </p:tgtEl>
                                        <p:attrNameLst>
                                          <p:attrName>ppt_y</p:attrName>
                                        </p:attrNameLst>
                                      </p:cBhvr>
                                      <p:tavLst>
                                        <p:tav tm="0">
                                          <p:val>
                                            <p:strVal val="#ppt_y+.1"/>
                                          </p:val>
                                        </p:tav>
                                        <p:tav tm="100000">
                                          <p:val>
                                            <p:strVal val="#ppt_y"/>
                                          </p:val>
                                        </p:tav>
                                      </p:tavLst>
                                    </p:anim>
                                  </p:childTnLst>
                                </p:cTn>
                              </p:par>
                            </p:childTnLst>
                          </p:cTn>
                        </p:par>
                        <p:par>
                          <p:cTn id="125" fill="hold">
                            <p:stCondLst>
                              <p:cond delay="3850"/>
                            </p:stCondLst>
                            <p:childTnLst>
                              <p:par>
                                <p:cTn id="126" presetID="42" presetClass="entr" presetSubtype="0" fill="hold" nodeType="afterEffect">
                                  <p:stCondLst>
                                    <p:cond delay="0"/>
                                  </p:stCondLst>
                                  <p:childTnLst>
                                    <p:set>
                                      <p:cBhvr>
                                        <p:cTn id="127" dur="1" fill="hold">
                                          <p:stCondLst>
                                            <p:cond delay="0"/>
                                          </p:stCondLst>
                                        </p:cTn>
                                        <p:tgtEl>
                                          <p:spTgt spid="609"/>
                                        </p:tgtEl>
                                        <p:attrNameLst>
                                          <p:attrName>style.visibility</p:attrName>
                                        </p:attrNameLst>
                                      </p:cBhvr>
                                      <p:to>
                                        <p:strVal val="visible"/>
                                      </p:to>
                                    </p:set>
                                    <p:animEffect transition="in" filter="fade">
                                      <p:cBhvr>
                                        <p:cTn id="128" dur="300"/>
                                        <p:tgtEl>
                                          <p:spTgt spid="609"/>
                                        </p:tgtEl>
                                      </p:cBhvr>
                                    </p:animEffect>
                                    <p:anim calcmode="lin" valueType="num">
                                      <p:cBhvr>
                                        <p:cTn id="129" dur="300" fill="hold"/>
                                        <p:tgtEl>
                                          <p:spTgt spid="609"/>
                                        </p:tgtEl>
                                        <p:attrNameLst>
                                          <p:attrName>ppt_x</p:attrName>
                                        </p:attrNameLst>
                                      </p:cBhvr>
                                      <p:tavLst>
                                        <p:tav tm="0">
                                          <p:val>
                                            <p:strVal val="#ppt_x"/>
                                          </p:val>
                                        </p:tav>
                                        <p:tav tm="100000">
                                          <p:val>
                                            <p:strVal val="#ppt_x"/>
                                          </p:val>
                                        </p:tav>
                                      </p:tavLst>
                                    </p:anim>
                                    <p:anim calcmode="lin" valueType="num">
                                      <p:cBhvr>
                                        <p:cTn id="130" dur="300" fill="hold"/>
                                        <p:tgtEl>
                                          <p:spTgt spid="609"/>
                                        </p:tgtEl>
                                        <p:attrNameLst>
                                          <p:attrName>ppt_y</p:attrName>
                                        </p:attrNameLst>
                                      </p:cBhvr>
                                      <p:tavLst>
                                        <p:tav tm="0">
                                          <p:val>
                                            <p:strVal val="#ppt_y+.1"/>
                                          </p:val>
                                        </p:tav>
                                        <p:tav tm="100000">
                                          <p:val>
                                            <p:strVal val="#ppt_y"/>
                                          </p:val>
                                        </p:tav>
                                      </p:tavLst>
                                    </p:anim>
                                  </p:childTnLst>
                                </p:cTn>
                              </p:par>
                            </p:childTnLst>
                          </p:cTn>
                        </p:par>
                        <p:par>
                          <p:cTn id="131" fill="hold">
                            <p:stCondLst>
                              <p:cond delay="4150"/>
                            </p:stCondLst>
                            <p:childTnLst>
                              <p:par>
                                <p:cTn id="132" presetID="42" presetClass="entr" presetSubtype="0" fill="hold" nodeType="afterEffect">
                                  <p:stCondLst>
                                    <p:cond delay="0"/>
                                  </p:stCondLst>
                                  <p:childTnLst>
                                    <p:set>
                                      <p:cBhvr>
                                        <p:cTn id="133" dur="1" fill="hold">
                                          <p:stCondLst>
                                            <p:cond delay="0"/>
                                          </p:stCondLst>
                                        </p:cTn>
                                        <p:tgtEl>
                                          <p:spTgt spid="634"/>
                                        </p:tgtEl>
                                        <p:attrNameLst>
                                          <p:attrName>style.visibility</p:attrName>
                                        </p:attrNameLst>
                                      </p:cBhvr>
                                      <p:to>
                                        <p:strVal val="visible"/>
                                      </p:to>
                                    </p:set>
                                    <p:animEffect transition="in" filter="fade">
                                      <p:cBhvr>
                                        <p:cTn id="134" dur="250"/>
                                        <p:tgtEl>
                                          <p:spTgt spid="634"/>
                                        </p:tgtEl>
                                      </p:cBhvr>
                                    </p:animEffect>
                                    <p:anim calcmode="lin" valueType="num">
                                      <p:cBhvr>
                                        <p:cTn id="135" dur="250" fill="hold"/>
                                        <p:tgtEl>
                                          <p:spTgt spid="634"/>
                                        </p:tgtEl>
                                        <p:attrNameLst>
                                          <p:attrName>ppt_x</p:attrName>
                                        </p:attrNameLst>
                                      </p:cBhvr>
                                      <p:tavLst>
                                        <p:tav tm="0">
                                          <p:val>
                                            <p:strVal val="#ppt_x"/>
                                          </p:val>
                                        </p:tav>
                                        <p:tav tm="100000">
                                          <p:val>
                                            <p:strVal val="#ppt_x"/>
                                          </p:val>
                                        </p:tav>
                                      </p:tavLst>
                                    </p:anim>
                                    <p:anim calcmode="lin" valueType="num">
                                      <p:cBhvr>
                                        <p:cTn id="136" dur="250" fill="hold"/>
                                        <p:tgtEl>
                                          <p:spTgt spid="634"/>
                                        </p:tgtEl>
                                        <p:attrNameLst>
                                          <p:attrName>ppt_y</p:attrName>
                                        </p:attrNameLst>
                                      </p:cBhvr>
                                      <p:tavLst>
                                        <p:tav tm="0">
                                          <p:val>
                                            <p:strVal val="#ppt_y+.1"/>
                                          </p:val>
                                        </p:tav>
                                        <p:tav tm="100000">
                                          <p:val>
                                            <p:strVal val="#ppt_y"/>
                                          </p:val>
                                        </p:tav>
                                      </p:tavLst>
                                    </p:anim>
                                  </p:childTnLst>
                                </p:cTn>
                              </p:par>
                            </p:childTnLst>
                          </p:cTn>
                        </p:par>
                        <p:par>
                          <p:cTn id="137" fill="hold">
                            <p:stCondLst>
                              <p:cond delay="4400"/>
                            </p:stCondLst>
                            <p:childTnLst>
                              <p:par>
                                <p:cTn id="138" presetID="42" presetClass="entr" presetSubtype="0" fill="hold" nodeType="afterEffect">
                                  <p:stCondLst>
                                    <p:cond delay="0"/>
                                  </p:stCondLst>
                                  <p:childTnLst>
                                    <p:set>
                                      <p:cBhvr>
                                        <p:cTn id="139" dur="1" fill="hold">
                                          <p:stCondLst>
                                            <p:cond delay="0"/>
                                          </p:stCondLst>
                                        </p:cTn>
                                        <p:tgtEl>
                                          <p:spTgt spid="659"/>
                                        </p:tgtEl>
                                        <p:attrNameLst>
                                          <p:attrName>style.visibility</p:attrName>
                                        </p:attrNameLst>
                                      </p:cBhvr>
                                      <p:to>
                                        <p:strVal val="visible"/>
                                      </p:to>
                                    </p:set>
                                    <p:animEffect transition="in" filter="fade">
                                      <p:cBhvr>
                                        <p:cTn id="140" dur="250"/>
                                        <p:tgtEl>
                                          <p:spTgt spid="659"/>
                                        </p:tgtEl>
                                      </p:cBhvr>
                                    </p:animEffect>
                                    <p:anim calcmode="lin" valueType="num">
                                      <p:cBhvr>
                                        <p:cTn id="141" dur="250" fill="hold"/>
                                        <p:tgtEl>
                                          <p:spTgt spid="659"/>
                                        </p:tgtEl>
                                        <p:attrNameLst>
                                          <p:attrName>ppt_x</p:attrName>
                                        </p:attrNameLst>
                                      </p:cBhvr>
                                      <p:tavLst>
                                        <p:tav tm="0">
                                          <p:val>
                                            <p:strVal val="#ppt_x"/>
                                          </p:val>
                                        </p:tav>
                                        <p:tav tm="100000">
                                          <p:val>
                                            <p:strVal val="#ppt_x"/>
                                          </p:val>
                                        </p:tav>
                                      </p:tavLst>
                                    </p:anim>
                                    <p:anim calcmode="lin" valueType="num">
                                      <p:cBhvr>
                                        <p:cTn id="142" dur="250" fill="hold"/>
                                        <p:tgtEl>
                                          <p:spTgt spid="659"/>
                                        </p:tgtEl>
                                        <p:attrNameLst>
                                          <p:attrName>ppt_y</p:attrName>
                                        </p:attrNameLst>
                                      </p:cBhvr>
                                      <p:tavLst>
                                        <p:tav tm="0">
                                          <p:val>
                                            <p:strVal val="#ppt_y+.1"/>
                                          </p:val>
                                        </p:tav>
                                        <p:tav tm="100000">
                                          <p:val>
                                            <p:strVal val="#ppt_y"/>
                                          </p:val>
                                        </p:tav>
                                      </p:tavLst>
                                    </p:anim>
                                  </p:childTnLst>
                                </p:cTn>
                              </p:par>
                            </p:childTnLst>
                          </p:cTn>
                        </p:par>
                        <p:par>
                          <p:cTn id="143" fill="hold">
                            <p:stCondLst>
                              <p:cond delay="4650"/>
                            </p:stCondLst>
                            <p:childTnLst>
                              <p:par>
                                <p:cTn id="144" presetID="42" presetClass="entr" presetSubtype="0" fill="hold" nodeType="afterEffect">
                                  <p:stCondLst>
                                    <p:cond delay="0"/>
                                  </p:stCondLst>
                                  <p:childTnLst>
                                    <p:set>
                                      <p:cBhvr>
                                        <p:cTn id="145" dur="1" fill="hold">
                                          <p:stCondLst>
                                            <p:cond delay="0"/>
                                          </p:stCondLst>
                                        </p:cTn>
                                        <p:tgtEl>
                                          <p:spTgt spid="684"/>
                                        </p:tgtEl>
                                        <p:attrNameLst>
                                          <p:attrName>style.visibility</p:attrName>
                                        </p:attrNameLst>
                                      </p:cBhvr>
                                      <p:to>
                                        <p:strVal val="visible"/>
                                      </p:to>
                                    </p:set>
                                    <p:animEffect transition="in" filter="fade">
                                      <p:cBhvr>
                                        <p:cTn id="146" dur="250"/>
                                        <p:tgtEl>
                                          <p:spTgt spid="684"/>
                                        </p:tgtEl>
                                      </p:cBhvr>
                                    </p:animEffect>
                                    <p:anim calcmode="lin" valueType="num">
                                      <p:cBhvr>
                                        <p:cTn id="147" dur="250" fill="hold"/>
                                        <p:tgtEl>
                                          <p:spTgt spid="684"/>
                                        </p:tgtEl>
                                        <p:attrNameLst>
                                          <p:attrName>ppt_x</p:attrName>
                                        </p:attrNameLst>
                                      </p:cBhvr>
                                      <p:tavLst>
                                        <p:tav tm="0">
                                          <p:val>
                                            <p:strVal val="#ppt_x"/>
                                          </p:val>
                                        </p:tav>
                                        <p:tav tm="100000">
                                          <p:val>
                                            <p:strVal val="#ppt_x"/>
                                          </p:val>
                                        </p:tav>
                                      </p:tavLst>
                                    </p:anim>
                                    <p:anim calcmode="lin" valueType="num">
                                      <p:cBhvr>
                                        <p:cTn id="148" dur="250" fill="hold"/>
                                        <p:tgtEl>
                                          <p:spTgt spid="684"/>
                                        </p:tgtEl>
                                        <p:attrNameLst>
                                          <p:attrName>ppt_y</p:attrName>
                                        </p:attrNameLst>
                                      </p:cBhvr>
                                      <p:tavLst>
                                        <p:tav tm="0">
                                          <p:val>
                                            <p:strVal val="#ppt_y+.1"/>
                                          </p:val>
                                        </p:tav>
                                        <p:tav tm="100000">
                                          <p:val>
                                            <p:strVal val="#ppt_y"/>
                                          </p:val>
                                        </p:tav>
                                      </p:tavLst>
                                    </p:anim>
                                  </p:childTnLst>
                                </p:cTn>
                              </p:par>
                            </p:childTnLst>
                          </p:cTn>
                        </p:par>
                        <p:par>
                          <p:cTn id="149" fill="hold">
                            <p:stCondLst>
                              <p:cond delay="4900"/>
                            </p:stCondLst>
                            <p:childTnLst>
                              <p:par>
                                <p:cTn id="150" presetID="42" presetClass="entr" presetSubtype="0" fill="hold" nodeType="afterEffect">
                                  <p:stCondLst>
                                    <p:cond delay="0"/>
                                  </p:stCondLst>
                                  <p:childTnLst>
                                    <p:set>
                                      <p:cBhvr>
                                        <p:cTn id="151" dur="1" fill="hold">
                                          <p:stCondLst>
                                            <p:cond delay="0"/>
                                          </p:stCondLst>
                                        </p:cTn>
                                        <p:tgtEl>
                                          <p:spTgt spid="709"/>
                                        </p:tgtEl>
                                        <p:attrNameLst>
                                          <p:attrName>style.visibility</p:attrName>
                                        </p:attrNameLst>
                                      </p:cBhvr>
                                      <p:to>
                                        <p:strVal val="visible"/>
                                      </p:to>
                                    </p:set>
                                    <p:animEffect transition="in" filter="fade">
                                      <p:cBhvr>
                                        <p:cTn id="152" dur="250"/>
                                        <p:tgtEl>
                                          <p:spTgt spid="709"/>
                                        </p:tgtEl>
                                      </p:cBhvr>
                                    </p:animEffect>
                                    <p:anim calcmode="lin" valueType="num">
                                      <p:cBhvr>
                                        <p:cTn id="153" dur="250" fill="hold"/>
                                        <p:tgtEl>
                                          <p:spTgt spid="709"/>
                                        </p:tgtEl>
                                        <p:attrNameLst>
                                          <p:attrName>ppt_x</p:attrName>
                                        </p:attrNameLst>
                                      </p:cBhvr>
                                      <p:tavLst>
                                        <p:tav tm="0">
                                          <p:val>
                                            <p:strVal val="#ppt_x"/>
                                          </p:val>
                                        </p:tav>
                                        <p:tav tm="100000">
                                          <p:val>
                                            <p:strVal val="#ppt_x"/>
                                          </p:val>
                                        </p:tav>
                                      </p:tavLst>
                                    </p:anim>
                                    <p:anim calcmode="lin" valueType="num">
                                      <p:cBhvr>
                                        <p:cTn id="154" dur="250" fill="hold"/>
                                        <p:tgtEl>
                                          <p:spTgt spid="709"/>
                                        </p:tgtEl>
                                        <p:attrNameLst>
                                          <p:attrName>ppt_y</p:attrName>
                                        </p:attrNameLst>
                                      </p:cBhvr>
                                      <p:tavLst>
                                        <p:tav tm="0">
                                          <p:val>
                                            <p:strVal val="#ppt_y+.1"/>
                                          </p:val>
                                        </p:tav>
                                        <p:tav tm="100000">
                                          <p:val>
                                            <p:strVal val="#ppt_y"/>
                                          </p:val>
                                        </p:tav>
                                      </p:tavLst>
                                    </p:anim>
                                  </p:childTnLst>
                                </p:cTn>
                              </p:par>
                            </p:childTnLst>
                          </p:cTn>
                        </p:par>
                        <p:par>
                          <p:cTn id="155" fill="hold">
                            <p:stCondLst>
                              <p:cond delay="5150"/>
                            </p:stCondLst>
                            <p:childTnLst>
                              <p:par>
                                <p:cTn id="156" presetID="42" presetClass="entr" presetSubtype="0" fill="hold" nodeType="afterEffect">
                                  <p:stCondLst>
                                    <p:cond delay="0"/>
                                  </p:stCondLst>
                                  <p:childTnLst>
                                    <p:set>
                                      <p:cBhvr>
                                        <p:cTn id="157" dur="1" fill="hold">
                                          <p:stCondLst>
                                            <p:cond delay="0"/>
                                          </p:stCondLst>
                                        </p:cTn>
                                        <p:tgtEl>
                                          <p:spTgt spid="734"/>
                                        </p:tgtEl>
                                        <p:attrNameLst>
                                          <p:attrName>style.visibility</p:attrName>
                                        </p:attrNameLst>
                                      </p:cBhvr>
                                      <p:to>
                                        <p:strVal val="visible"/>
                                      </p:to>
                                    </p:set>
                                    <p:animEffect transition="in" filter="fade">
                                      <p:cBhvr>
                                        <p:cTn id="158" dur="200"/>
                                        <p:tgtEl>
                                          <p:spTgt spid="734"/>
                                        </p:tgtEl>
                                      </p:cBhvr>
                                    </p:animEffect>
                                    <p:anim calcmode="lin" valueType="num">
                                      <p:cBhvr>
                                        <p:cTn id="159" dur="200" fill="hold"/>
                                        <p:tgtEl>
                                          <p:spTgt spid="734"/>
                                        </p:tgtEl>
                                        <p:attrNameLst>
                                          <p:attrName>ppt_x</p:attrName>
                                        </p:attrNameLst>
                                      </p:cBhvr>
                                      <p:tavLst>
                                        <p:tav tm="0">
                                          <p:val>
                                            <p:strVal val="#ppt_x"/>
                                          </p:val>
                                        </p:tav>
                                        <p:tav tm="100000">
                                          <p:val>
                                            <p:strVal val="#ppt_x"/>
                                          </p:val>
                                        </p:tav>
                                      </p:tavLst>
                                    </p:anim>
                                    <p:anim calcmode="lin" valueType="num">
                                      <p:cBhvr>
                                        <p:cTn id="160" dur="200" fill="hold"/>
                                        <p:tgtEl>
                                          <p:spTgt spid="734"/>
                                        </p:tgtEl>
                                        <p:attrNameLst>
                                          <p:attrName>ppt_y</p:attrName>
                                        </p:attrNameLst>
                                      </p:cBhvr>
                                      <p:tavLst>
                                        <p:tav tm="0">
                                          <p:val>
                                            <p:strVal val="#ppt_y+.1"/>
                                          </p:val>
                                        </p:tav>
                                        <p:tav tm="100000">
                                          <p:val>
                                            <p:strVal val="#ppt_y"/>
                                          </p:val>
                                        </p:tav>
                                      </p:tavLst>
                                    </p:anim>
                                  </p:childTnLst>
                                </p:cTn>
                              </p:par>
                            </p:childTnLst>
                          </p:cTn>
                        </p:par>
                        <p:par>
                          <p:cTn id="161" fill="hold">
                            <p:stCondLst>
                              <p:cond delay="5350"/>
                            </p:stCondLst>
                            <p:childTnLst>
                              <p:par>
                                <p:cTn id="162" presetID="42" presetClass="entr" presetSubtype="0" fill="hold" nodeType="afterEffect">
                                  <p:stCondLst>
                                    <p:cond delay="0"/>
                                  </p:stCondLst>
                                  <p:childTnLst>
                                    <p:set>
                                      <p:cBhvr>
                                        <p:cTn id="163" dur="1" fill="hold">
                                          <p:stCondLst>
                                            <p:cond delay="0"/>
                                          </p:stCondLst>
                                        </p:cTn>
                                        <p:tgtEl>
                                          <p:spTgt spid="762"/>
                                        </p:tgtEl>
                                        <p:attrNameLst>
                                          <p:attrName>style.visibility</p:attrName>
                                        </p:attrNameLst>
                                      </p:cBhvr>
                                      <p:to>
                                        <p:strVal val="visible"/>
                                      </p:to>
                                    </p:set>
                                    <p:animEffect transition="in" filter="fade">
                                      <p:cBhvr>
                                        <p:cTn id="164" dur="150"/>
                                        <p:tgtEl>
                                          <p:spTgt spid="762"/>
                                        </p:tgtEl>
                                      </p:cBhvr>
                                    </p:animEffect>
                                    <p:anim calcmode="lin" valueType="num">
                                      <p:cBhvr>
                                        <p:cTn id="165" dur="150" fill="hold"/>
                                        <p:tgtEl>
                                          <p:spTgt spid="762"/>
                                        </p:tgtEl>
                                        <p:attrNameLst>
                                          <p:attrName>ppt_x</p:attrName>
                                        </p:attrNameLst>
                                      </p:cBhvr>
                                      <p:tavLst>
                                        <p:tav tm="0">
                                          <p:val>
                                            <p:strVal val="#ppt_x"/>
                                          </p:val>
                                        </p:tav>
                                        <p:tav tm="100000">
                                          <p:val>
                                            <p:strVal val="#ppt_x"/>
                                          </p:val>
                                        </p:tav>
                                      </p:tavLst>
                                    </p:anim>
                                    <p:anim calcmode="lin" valueType="num">
                                      <p:cBhvr>
                                        <p:cTn id="166"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19053" y="2304123"/>
            <a:ext cx="8321040" cy="1645920"/>
          </a:xfrm>
          <a:prstGeom prst="rect">
            <a:avLst/>
          </a:prstGeom>
          <a:solidFill>
            <a:schemeClr val="bg1">
              <a:lumMod val="85000"/>
            </a:schemeClr>
          </a:solid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455740" y="5671503"/>
            <a:ext cx="8069064" cy="917575"/>
          </a:xfrm>
        </p:spPr>
        <p:txBody>
          <a:bodyPr/>
          <a:lstStyle/>
          <a:p>
            <a:r>
              <a:rPr lang="en-US" dirty="0" smtClean="0"/>
              <a:t>Elastic Database Jobs</a:t>
            </a:r>
            <a:endParaRPr lang="en-US" dirty="0"/>
          </a:p>
        </p:txBody>
      </p:sp>
      <p:sp>
        <p:nvSpPr>
          <p:cNvPr id="23" name="Rectangle 22"/>
          <p:cNvSpPr/>
          <p:nvPr/>
        </p:nvSpPr>
        <p:spPr bwMode="auto">
          <a:xfrm>
            <a:off x="1520494" y="1871843"/>
            <a:ext cx="4504319" cy="1177911"/>
          </a:xfrm>
          <a:prstGeom prst="rect">
            <a:avLst/>
          </a:prstGeom>
          <a:noFill/>
          <a:ln w="25400">
            <a:solidFill>
              <a:schemeClr val="tx2"/>
            </a:solid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3903487" y="2125011"/>
            <a:ext cx="932688" cy="834845"/>
            <a:chOff x="3639872" y="2649918"/>
            <a:chExt cx="932688" cy="834845"/>
          </a:xfrm>
        </p:grpSpPr>
        <p:pic>
          <p:nvPicPr>
            <p:cNvPr id="18" name="Picture 17"/>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9" name="TextBox 18"/>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20" name="Group 19"/>
          <p:cNvGrpSpPr/>
          <p:nvPr/>
        </p:nvGrpSpPr>
        <p:grpSpPr>
          <a:xfrm>
            <a:off x="4657276" y="2559041"/>
            <a:ext cx="932688" cy="834845"/>
            <a:chOff x="3639872" y="2649918"/>
            <a:chExt cx="932688" cy="834845"/>
          </a:xfrm>
        </p:grpSpPr>
        <p:pic>
          <p:nvPicPr>
            <p:cNvPr id="21" name="Picture 2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22" name="TextBox 21"/>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6" name="Group 5"/>
          <p:cNvGrpSpPr/>
          <p:nvPr/>
        </p:nvGrpSpPr>
        <p:grpSpPr>
          <a:xfrm>
            <a:off x="3149698" y="1707589"/>
            <a:ext cx="932688" cy="834845"/>
            <a:chOff x="3639872" y="2649918"/>
            <a:chExt cx="932688" cy="834845"/>
          </a:xfrm>
        </p:grpSpPr>
        <p:pic>
          <p:nvPicPr>
            <p:cNvPr id="11" name="Picture 1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5" name="TextBox 4"/>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14" name="Group 13"/>
          <p:cNvGrpSpPr/>
          <p:nvPr/>
        </p:nvGrpSpPr>
        <p:grpSpPr>
          <a:xfrm>
            <a:off x="2430551" y="1236598"/>
            <a:ext cx="932688" cy="834845"/>
            <a:chOff x="3639872" y="2649918"/>
            <a:chExt cx="932688" cy="834845"/>
          </a:xfrm>
        </p:grpSpPr>
        <p:pic>
          <p:nvPicPr>
            <p:cNvPr id="15" name="Picture 14"/>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6" name="TextBox 15"/>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sp>
        <p:nvSpPr>
          <p:cNvPr id="12" name="TextBox 11"/>
          <p:cNvSpPr txBox="1"/>
          <p:nvPr/>
        </p:nvSpPr>
        <p:spPr>
          <a:xfrm>
            <a:off x="4876205" y="3736952"/>
            <a:ext cx="3467552"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POOL</a:t>
            </a:r>
          </a:p>
        </p:txBody>
      </p:sp>
      <p:sp>
        <p:nvSpPr>
          <p:cNvPr id="25" name="Rectangle 24"/>
          <p:cNvSpPr/>
          <p:nvPr/>
        </p:nvSpPr>
        <p:spPr bwMode="auto">
          <a:xfrm>
            <a:off x="2349369" y="1670251"/>
            <a:ext cx="10281806" cy="1645920"/>
          </a:xfrm>
          <a:prstGeom prst="rect">
            <a:avLst/>
          </a:prstGeom>
          <a:pattFill prst="pct10">
            <a:fgClr>
              <a:schemeClr val="tx2"/>
            </a:fgClr>
            <a:bgClr>
              <a:schemeClr val="bg1"/>
            </a:bgClr>
          </a:patt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4509278" y="1211263"/>
            <a:ext cx="3408241"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JOBS</a:t>
            </a:r>
          </a:p>
        </p:txBody>
      </p:sp>
      <p:grpSp>
        <p:nvGrpSpPr>
          <p:cNvPr id="24" name="Group 23"/>
          <p:cNvGrpSpPr>
            <a:grpSpLocks noChangeAspect="1"/>
          </p:cNvGrpSpPr>
          <p:nvPr/>
        </p:nvGrpSpPr>
        <p:grpSpPr>
          <a:xfrm>
            <a:off x="7917519" y="1570176"/>
            <a:ext cx="3003523" cy="3144170"/>
            <a:chOff x="6248236" y="2935029"/>
            <a:chExt cx="1760850" cy="1844317"/>
          </a:xfrm>
          <a:effectLst>
            <a:glow rad="63500">
              <a:schemeClr val="tx1">
                <a:lumMod val="60000"/>
                <a:lumOff val="40000"/>
                <a:alpha val="40000"/>
              </a:schemeClr>
            </a:glow>
          </a:effectLst>
        </p:grpSpPr>
        <p:pic>
          <p:nvPicPr>
            <p:cNvPr id="31" name="Picture 30"/>
            <p:cNvPicPr>
              <a:picLocks noChangeAspect="1"/>
            </p:cNvPicPr>
            <p:nvPr/>
          </p:nvPicPr>
          <p:blipFill>
            <a:blip r:embed="rId4"/>
            <a:stretch>
              <a:fillRect/>
            </a:stretch>
          </p:blipFill>
          <p:spPr>
            <a:xfrm>
              <a:off x="6489044" y="2935029"/>
              <a:ext cx="1380295" cy="1844317"/>
            </a:xfrm>
            <a:prstGeom prst="rect">
              <a:avLst/>
            </a:prstGeom>
            <a:effectLst>
              <a:softEdge rad="0"/>
            </a:effectLst>
          </p:spPr>
        </p:pic>
        <p:pic>
          <p:nvPicPr>
            <p:cNvPr id="3080" name="Picture 8" descr="Deployment still in progress"/>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236" y="3402147"/>
              <a:ext cx="1760850" cy="1070768"/>
            </a:xfrm>
            <a:prstGeom prst="rect">
              <a:avLst/>
            </a:prstGeom>
            <a:noFill/>
            <a:scene3d>
              <a:camera prst="isometricLeftDown">
                <a:rot lat="2100000" lon="2790000" rev="0"/>
              </a:camera>
              <a:lightRig rig="threePt" dir="t"/>
            </a:scene3d>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a:off x="3149698" y="1993194"/>
            <a:ext cx="5933001" cy="38894"/>
          </a:xfrm>
          <a:prstGeom prst="straightConnector1">
            <a:avLst/>
          </a:prstGeom>
          <a:ln w="50800">
            <a:solidFill>
              <a:schemeClr val="accent5"/>
            </a:solidFill>
            <a:headEnd type="none"/>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47362" y="1091142"/>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3631926" y="1519438"/>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364254" y="1919589"/>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5139504" y="2379054"/>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92270" y="2349674"/>
            <a:ext cx="2183931" cy="6278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400" dirty="0" smtClean="0">
                <a:gradFill>
                  <a:gsLst>
                    <a:gs pos="2917">
                      <a:srgbClr val="343434"/>
                    </a:gs>
                    <a:gs pos="30000">
                      <a:srgbClr val="343434"/>
                    </a:gs>
                  </a:gsLst>
                  <a:lin ang="5400000" scaled="0"/>
                </a:gradFill>
              </a:rPr>
              <a:t>T-SQL Scripts</a:t>
            </a:r>
          </a:p>
        </p:txBody>
      </p:sp>
      <p:sp>
        <p:nvSpPr>
          <p:cNvPr id="49" name="Rectangle 48"/>
          <p:cNvSpPr/>
          <p:nvPr/>
        </p:nvSpPr>
        <p:spPr>
          <a:xfrm>
            <a:off x="356995" y="4668299"/>
            <a:ext cx="5404043" cy="369332"/>
          </a:xfrm>
          <a:prstGeom prst="rect">
            <a:avLst/>
          </a:prstGeom>
        </p:spPr>
        <p:txBody>
          <a:bodyPr wrap="none">
            <a:spAutoFit/>
          </a:bodyPr>
          <a:lstStyle/>
          <a:p>
            <a:r>
              <a:rPr lang="en-US" dirty="0" smtClean="0">
                <a:solidFill>
                  <a:srgbClr val="505050"/>
                </a:solidFill>
                <a:latin typeface="wf_segoe-ui_normal"/>
              </a:rPr>
              <a:t>Execute </a:t>
            </a:r>
            <a:r>
              <a:rPr lang="en-US" dirty="0">
                <a:solidFill>
                  <a:srgbClr val="505050"/>
                </a:solidFill>
                <a:latin typeface="wf_segoe-ui_normal"/>
              </a:rPr>
              <a:t>administrative tasks across each database</a:t>
            </a:r>
            <a:endParaRPr lang="en-US" dirty="0">
              <a:solidFill>
                <a:srgbClr val="343434"/>
              </a:solidFill>
            </a:endParaRPr>
          </a:p>
        </p:txBody>
      </p:sp>
    </p:spTree>
    <p:extLst>
      <p:ext uri="{BB962C8B-B14F-4D97-AF65-F5344CB8AC3E}">
        <p14:creationId xmlns:p14="http://schemas.microsoft.com/office/powerpoint/2010/main" val="149592357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098" y="5478997"/>
            <a:ext cx="8069064" cy="917575"/>
          </a:xfrm>
        </p:spPr>
        <p:txBody>
          <a:bodyPr/>
          <a:lstStyle/>
          <a:p>
            <a:r>
              <a:rPr lang="en-US" dirty="0"/>
              <a:t>Managing many databases</a:t>
            </a:r>
          </a:p>
        </p:txBody>
      </p:sp>
      <p:sp>
        <p:nvSpPr>
          <p:cNvPr id="32" name="Rectangle 31"/>
          <p:cNvSpPr/>
          <p:nvPr/>
        </p:nvSpPr>
        <p:spPr bwMode="auto">
          <a:xfrm>
            <a:off x="698545" y="839505"/>
            <a:ext cx="3675332" cy="3639324"/>
          </a:xfrm>
          <a:prstGeom prst="rect">
            <a:avLst/>
          </a:prstGeom>
          <a:solidFill>
            <a:schemeClr val="accent4"/>
          </a:solidFill>
          <a:ln>
            <a:noFill/>
          </a:ln>
          <a:scene3d>
            <a:camera prst="perspectiveRight" fov="7200000"/>
            <a:lightRig rig="threePt" dir="t"/>
          </a:scene3d>
          <a:sp3d/>
        </p:spPr>
        <p:txBody>
          <a:bodyPr vert="horz" wrap="square" lIns="89642" tIns="143428" rIns="537855" bIns="143428" numCol="1" rtlCol="0" anchor="ctr" anchorCtr="0" compatLnSpc="1">
            <a:prstTxWarp prst="textNoShape">
              <a:avLst/>
            </a:prstTxWarp>
            <a:noAutofit/>
          </a:bodyPr>
          <a:lstStyle/>
          <a:p>
            <a:pPr algn="ctr" defTabSz="914367">
              <a:lnSpc>
                <a:spcPct val="95000"/>
              </a:lnSpc>
              <a:spcBef>
                <a:spcPct val="0"/>
              </a:spcBef>
            </a:pPr>
            <a:r>
              <a:rPr lang="en-US" sz="3921" dirty="0">
                <a:solidFill>
                  <a:schemeClr val="tx2"/>
                </a:solidFill>
              </a:rPr>
              <a:t>Elastic </a:t>
            </a:r>
            <a:br>
              <a:rPr lang="en-US" sz="3921" dirty="0">
                <a:solidFill>
                  <a:schemeClr val="tx2"/>
                </a:solidFill>
              </a:rPr>
            </a:br>
            <a:r>
              <a:rPr lang="en-US" sz="3921" dirty="0">
                <a:solidFill>
                  <a:schemeClr val="tx2"/>
                </a:solidFill>
              </a:rPr>
              <a:t>Database Jobs</a:t>
            </a:r>
            <a:endParaRPr lang="en-US" sz="3921" spc="-100" dirty="0">
              <a:ln w="3175">
                <a:noFill/>
              </a:ln>
              <a:solidFill>
                <a:schemeClr val="tx2"/>
              </a:solidFill>
              <a:latin typeface="Segoe UI Light"/>
              <a:cs typeface="Segoe UI" pitchFamily="34" charset="0"/>
            </a:endParaRPr>
          </a:p>
        </p:txBody>
      </p:sp>
      <p:sp>
        <p:nvSpPr>
          <p:cNvPr id="4" name="Rectangle 3"/>
          <p:cNvSpPr/>
          <p:nvPr/>
        </p:nvSpPr>
        <p:spPr>
          <a:xfrm>
            <a:off x="4541838" y="490741"/>
            <a:ext cx="7437437" cy="4378122"/>
          </a:xfrm>
          <a:prstGeom prst="rect">
            <a:avLst/>
          </a:prstGeom>
        </p:spPr>
        <p:txBody>
          <a:bodyPr wrap="square">
            <a:spAutoFit/>
          </a:bodyPr>
          <a:lstStyle/>
          <a:p>
            <a:pPr marL="342900" indent="-342900">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Apply changes or administrative operations to many databases </a:t>
            </a:r>
          </a:p>
          <a:p>
            <a:pPr marL="342900" indent="-342900">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Use familiar T-SQL scripts to define jobs</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Built-in automatic retries in case of transient failures</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Tightly integrated with elastic pools in the new Azure Portal</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Designed for batch processing</a:t>
            </a:r>
          </a:p>
        </p:txBody>
      </p:sp>
    </p:spTree>
    <p:extLst>
      <p:ext uri="{BB962C8B-B14F-4D97-AF65-F5344CB8AC3E}">
        <p14:creationId xmlns:p14="http://schemas.microsoft.com/office/powerpoint/2010/main" val="1799778161"/>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98013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smtClean="0">
                <a:latin typeface="Segoe UI Light" panose="020B0502040204020203" pitchFamily="34" charset="0"/>
                <a:cs typeface="Segoe UI Light" panose="020B0502040204020203" pitchFamily="34" charset="0"/>
              </a:rPr>
              <a:t>Classic </a:t>
            </a:r>
            <a:r>
              <a:rPr lang="en-US" sz="4000" dirty="0">
                <a:latin typeface="Segoe UI Light" panose="020B0502040204020203" pitchFamily="34" charset="0"/>
                <a:cs typeface="Segoe UI Light" panose="020B0502040204020203" pitchFamily="34" charset="0"/>
              </a:rPr>
              <a:t>3-tier enterprise </a:t>
            </a:r>
            <a:r>
              <a:rPr lang="en-US" sz="4000" dirty="0" smtClean="0">
                <a:latin typeface="Segoe UI Light" panose="020B0502040204020203" pitchFamily="34" charset="0"/>
                <a:cs typeface="Segoe UI Light" panose="020B0502040204020203" pitchFamily="34" charset="0"/>
              </a:rPr>
              <a:t>architecture:</a:t>
            </a:r>
          </a:p>
          <a:p>
            <a:pPr algn="l"/>
            <a:r>
              <a:rPr lang="en-US" sz="4000" dirty="0" smtClean="0">
                <a:latin typeface="Segoe UI Light" panose="020B0502040204020203" pitchFamily="34" charset="0"/>
                <a:cs typeface="Segoe UI Light" panose="020B0502040204020203" pitchFamily="34" charset="0"/>
              </a:rPr>
              <a:t>Scale out the front ends to multiple instances</a:t>
            </a:r>
            <a:r>
              <a:rPr lang="en-US" sz="4000" dirty="0">
                <a:latin typeface="Segoe UI Light" panose="020B0502040204020203" pitchFamily="34" charset="0"/>
                <a:cs typeface="Segoe UI Light" panose="020B0502040204020203" pitchFamily="34" charset="0"/>
              </a:rPr>
              <a:t> </a:t>
            </a:r>
            <a:r>
              <a:rPr lang="en-US" sz="4000" dirty="0" smtClean="0">
                <a:latin typeface="Segoe UI Light" panose="020B0502040204020203" pitchFamily="34" charset="0"/>
                <a:cs typeface="Segoe UI Light" panose="020B0502040204020203" pitchFamily="34" charset="0"/>
              </a:rPr>
              <a:t>is easy</a:t>
            </a:r>
          </a:p>
          <a:p>
            <a:pPr algn="l"/>
            <a:r>
              <a:rPr lang="en-US" sz="40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75"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56755694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t>Elastic Scale across thousands of databases </a:t>
            </a:r>
            <a:r>
              <a:rPr lang="en-US" sz="4000" dirty="0" smtClean="0"/>
              <a:t>via </a:t>
            </a:r>
            <a:r>
              <a:rPr lang="en-US" sz="4000" dirty="0"/>
              <a:t>custom </a:t>
            </a:r>
            <a:r>
              <a:rPr lang="en-US" sz="4000" dirty="0" err="1" smtClean="0"/>
              <a:t>sharding</a:t>
            </a:r>
            <a:endParaRPr lang="en-US" sz="4000" dirty="0"/>
          </a:p>
          <a:p>
            <a:pPr marL="252000" algn="l">
              <a:spcBef>
                <a:spcPts val="1200"/>
              </a:spcBef>
            </a:pPr>
            <a:r>
              <a:rPr lang="en-US" sz="4000" dirty="0" smtClean="0"/>
              <a:t>Scale </a:t>
            </a:r>
            <a:r>
              <a:rPr lang="en-US" sz="4000" dirty="0"/>
              <a:t>out via .</a:t>
            </a:r>
            <a:r>
              <a:rPr lang="en-US" sz="4000" dirty="0" smtClean="0"/>
              <a:t>NET </a:t>
            </a:r>
            <a:r>
              <a:rPr lang="en-US" sz="4000" dirty="0"/>
              <a:t>Client libraries </a:t>
            </a:r>
            <a:r>
              <a:rPr lang="en-US" sz="4000" dirty="0" smtClean="0"/>
              <a:t>consumed </a:t>
            </a:r>
            <a:r>
              <a:rPr lang="en-US" sz="4000" dirty="0"/>
              <a:t>by customer applications to support </a:t>
            </a:r>
            <a:r>
              <a:rPr lang="en-US" sz="4000" dirty="0" err="1"/>
              <a:t>sharded</a:t>
            </a:r>
            <a:r>
              <a:rPr lang="en-US" sz="4000" dirty="0"/>
              <a:t> database pattern</a:t>
            </a:r>
          </a:p>
          <a:p>
            <a:pPr marL="252000" algn="l">
              <a:spcBef>
                <a:spcPts val="1200"/>
              </a:spcBef>
            </a:pPr>
            <a:r>
              <a:rPr lang="en-US" sz="4000" dirty="0"/>
              <a:t>Enables developer and manageability functions</a:t>
            </a:r>
          </a:p>
          <a:p>
            <a:pPr marL="252000" algn="l">
              <a:spcBef>
                <a:spcPts val="1200"/>
              </a:spcBef>
            </a:pPr>
            <a:r>
              <a:rPr lang="en-US" sz="4000" dirty="0"/>
              <a:t>Supports split, merge, and move operations on data</a:t>
            </a:r>
          </a:p>
        </p:txBody>
      </p:sp>
    </p:spTree>
    <p:extLst>
      <p:ext uri="{BB962C8B-B14F-4D97-AF65-F5344CB8AC3E}">
        <p14:creationId xmlns:p14="http://schemas.microsoft.com/office/powerpoint/2010/main" val="26542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27578499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Scalability options in Azure SQL </a:t>
            </a:r>
            <a:r>
              <a:rPr lang="en-US" sz="4400" dirty="0" smtClean="0"/>
              <a:t>DB</a:t>
            </a:r>
            <a:endParaRPr lang="en-US" sz="4400" dirty="0"/>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smtClean="0">
                <a:solidFill>
                  <a:schemeClr val="tx2"/>
                </a:solidFill>
              </a:rPr>
              <a:t>Vertical: Scale-up or scale-down</a:t>
            </a:r>
          </a:p>
          <a:p>
            <a:pPr marL="0" indent="0" algn="ctr">
              <a:buNone/>
            </a:pPr>
            <a:r>
              <a:rPr lang="en-US" sz="4800" dirty="0" smtClean="0">
                <a:solidFill>
                  <a:schemeClr val="tx2"/>
                </a:solidFill>
              </a:rPr>
              <a:t>Horizontal: Scale-out or scale-in</a:t>
            </a:r>
            <a:endParaRPr lang="en-US" sz="4800" dirty="0">
              <a:solidFill>
                <a:schemeClr val="tx2"/>
              </a:solidFill>
            </a:endParaRP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smtClean="0">
                <a:solidFill>
                  <a:schemeClr val="tx2"/>
                </a:solidFill>
                <a:latin typeface="+mj-lt"/>
              </a:rPr>
              <a:t>Scale out/in</a:t>
            </a:r>
            <a:endParaRPr lang="en-US" dirty="0">
              <a:solidFill>
                <a:schemeClr val="tx2"/>
              </a:solidFill>
              <a:latin typeface="+mj-lt"/>
            </a:endParaRP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smtClean="0">
                <a:solidFill>
                  <a:schemeClr val="tx2"/>
                </a:solidFill>
                <a:latin typeface="+mj-lt"/>
              </a:rPr>
              <a:t>Scale up/down</a:t>
            </a:r>
            <a:endParaRPr lang="en-US" dirty="0">
              <a:solidFill>
                <a:schemeClr val="tx2"/>
              </a:solidFill>
              <a:latin typeface="+mj-lt"/>
            </a:endParaRPr>
          </a:p>
        </p:txBody>
      </p:sp>
    </p:spTree>
    <p:extLst>
      <p:ext uri="{BB962C8B-B14F-4D97-AF65-F5344CB8AC3E}">
        <p14:creationId xmlns:p14="http://schemas.microsoft.com/office/powerpoint/2010/main" val="12658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099"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94138657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smtClean="0"/>
              <a:t>SQL Server VM</a:t>
            </a:r>
            <a:endParaRPr lang="en-US" dirty="0"/>
          </a:p>
        </p:txBody>
      </p:sp>
    </p:spTree>
    <p:extLst>
      <p:ext uri="{BB962C8B-B14F-4D97-AF65-F5344CB8AC3E}">
        <p14:creationId xmlns:p14="http://schemas.microsoft.com/office/powerpoint/2010/main" val="2233908090"/>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t>Run any SQL product on cloud VM </a:t>
            </a:r>
          </a:p>
          <a:p>
            <a:pPr marL="252000">
              <a:spcBef>
                <a:spcPts val="2400"/>
              </a:spcBef>
            </a:pPr>
            <a:r>
              <a:rPr lang="en-US" sz="3600" dirty="0"/>
              <a:t>Support for SQL Server, Oracle, </a:t>
            </a:r>
            <a:r>
              <a:rPr lang="en-US" sz="3600" dirty="0" err="1"/>
              <a:t>MySql</a:t>
            </a:r>
            <a:endParaRPr lang="en-US" sz="3600" dirty="0"/>
          </a:p>
          <a:p>
            <a:pPr marL="252000">
              <a:spcBef>
                <a:spcPts val="2400"/>
              </a:spcBef>
            </a:pPr>
            <a:r>
              <a:rPr lang="en-US" sz="3600" dirty="0"/>
              <a:t>Ready to go VM images available in Gallery</a:t>
            </a:r>
          </a:p>
          <a:p>
            <a:pPr marL="252000">
              <a:spcBef>
                <a:spcPts val="2400"/>
              </a:spcBef>
            </a:pPr>
            <a:r>
              <a:rPr lang="en-US" sz="3600" dirty="0"/>
              <a:t>Persistent storage using attached disk in blob storage</a:t>
            </a:r>
          </a:p>
          <a:p>
            <a:pPr marL="252000">
              <a:spcBef>
                <a:spcPts val="2400"/>
              </a:spcBef>
            </a:pPr>
            <a:r>
              <a:rPr lang="en-US" sz="3600" dirty="0"/>
              <a:t>Has all the benefits and powers of VMs combined with the full features of a SQL </a:t>
            </a:r>
            <a:r>
              <a:rPr lang="en-US" sz="3600" dirty="0" smtClean="0"/>
              <a:t>Engine</a:t>
            </a:r>
            <a:endParaRPr lang="en-US" sz="3600" dirty="0"/>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a:t>
              </a:r>
              <a:r>
                <a:rPr lang="en-US" sz="5400" dirty="0" err="1" smtClean="0">
                  <a:gradFill>
                    <a:gsLst>
                      <a:gs pos="2917">
                        <a:schemeClr val="tx1"/>
                      </a:gs>
                      <a:gs pos="30000">
                        <a:schemeClr val="tx1"/>
                      </a:gs>
                    </a:gsLst>
                    <a:lin ang="5400000" scaled="0"/>
                  </a:gradFill>
                </a:rPr>
                <a:t>IaaS</a:t>
              </a:r>
              <a:endParaRPr lang="en-US" sz="5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smtClean="0"/>
              <a:t>SQL </a:t>
            </a:r>
            <a:r>
              <a:rPr lang="en-US" dirty="0" err="1" smtClean="0"/>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a:t>
            </a:r>
            <a:r>
              <a:rPr lang="en-US" sz="3200" dirty="0" smtClean="0">
                <a:solidFill>
                  <a:schemeClr val="tx1"/>
                </a:solidFill>
              </a:rPr>
              <a:t>functionality (for </a:t>
            </a:r>
            <a:r>
              <a:rPr lang="en-US" sz="3200" dirty="0">
                <a:solidFill>
                  <a:schemeClr val="tx1"/>
                </a:solidFill>
              </a:rPr>
              <a:t>instance </a:t>
            </a:r>
            <a:r>
              <a:rPr lang="en-US" sz="3200" dirty="0" err="1">
                <a:solidFill>
                  <a:schemeClr val="tx1"/>
                </a:solidFill>
              </a:rPr>
              <a:t>FullText</a:t>
            </a:r>
            <a:r>
              <a:rPr lang="en-US" sz="3200" dirty="0">
                <a:solidFill>
                  <a:schemeClr val="tx1"/>
                </a:solidFill>
              </a:rPr>
              <a:t> Search)</a:t>
            </a:r>
          </a:p>
          <a:p>
            <a:pPr marL="252000" defTabSz="914099" fontAlgn="base">
              <a:spcBef>
                <a:spcPct val="0"/>
              </a:spcBef>
              <a:spcAft>
                <a:spcPts val="1800"/>
              </a:spcAft>
            </a:pPr>
            <a:r>
              <a:rPr lang="en-US" sz="3200" dirty="0">
                <a:solidFill>
                  <a:schemeClr val="tx1"/>
                </a:solidFill>
              </a:rPr>
              <a:t>Windows authentication </a:t>
            </a:r>
            <a:r>
              <a:rPr lang="en-US" sz="3200" dirty="0" smtClean="0">
                <a:solidFill>
                  <a:schemeClr val="tx1"/>
                </a:solidFill>
              </a:rPr>
              <a:t>available (requires </a:t>
            </a:r>
            <a:r>
              <a:rPr lang="en-US" sz="3200" dirty="0">
                <a:solidFill>
                  <a:schemeClr val="tx1"/>
                </a:solidFill>
              </a:rPr>
              <a:t>VM to be joined to on-premises domain)</a:t>
            </a:r>
          </a:p>
          <a:p>
            <a:pPr marL="252000" defTabSz="914099" fontAlgn="base">
              <a:spcBef>
                <a:spcPct val="0"/>
              </a:spcBef>
              <a:spcAft>
                <a:spcPts val="1800"/>
              </a:spcAft>
            </a:pPr>
            <a:r>
              <a:rPr lang="en-US" sz="3200" dirty="0">
                <a:solidFill>
                  <a:schemeClr val="tx1"/>
                </a:solidFill>
              </a:rPr>
              <a:t>Larger database sizes </a:t>
            </a:r>
            <a:r>
              <a:rPr lang="en-US" sz="3200" dirty="0" smtClean="0">
                <a:solidFill>
                  <a:schemeClr val="tx1"/>
                </a:solidFill>
              </a:rPr>
              <a:t>possible (16TB)</a:t>
            </a:r>
            <a:endParaRPr lang="en-US" sz="3200" dirty="0">
              <a:solidFill>
                <a:schemeClr val="tx1"/>
              </a:solidFill>
            </a:endParaRP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a:t>
            </a:r>
            <a:r>
              <a:rPr lang="en-US" dirty="0" smtClean="0"/>
              <a:t>Marketplace</a:t>
            </a:r>
            <a:endParaRPr lang="en-US" dirty="0"/>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smtClean="0"/>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smtClean="0"/>
              <a:t>Fully </a:t>
            </a:r>
            <a:r>
              <a:rPr lang="en-US" sz="6000" dirty="0"/>
              <a:t>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 xmlns:a16="http://schemas.microsoft.com/office/drawing/2014/main" val="20000"/>
                    </a:ext>
                  </a:extLst>
                </a:gridCol>
                <a:gridCol w="70976">
                  <a:extLst>
                    <a:ext uri="{9D8B030D-6E8A-4147-A177-3AD203B41FA5}">
                      <a16:colId xmlns="" xmlns:a16="http://schemas.microsoft.com/office/drawing/2014/main" val="20001"/>
                    </a:ext>
                  </a:extLst>
                </a:gridCol>
                <a:gridCol w="70976">
                  <a:extLst>
                    <a:ext uri="{9D8B030D-6E8A-4147-A177-3AD203B41FA5}">
                      <a16:colId xmlns="" xmlns:a16="http://schemas.microsoft.com/office/drawing/2014/main" val="20002"/>
                    </a:ext>
                  </a:extLst>
                </a:gridCol>
                <a:gridCol w="70976">
                  <a:extLst>
                    <a:ext uri="{9D8B030D-6E8A-4147-A177-3AD203B41FA5}">
                      <a16:colId xmlns="" xmlns:a16="http://schemas.microsoft.com/office/drawing/2014/main" val="20003"/>
                    </a:ext>
                  </a:extLst>
                </a:gridCol>
                <a:gridCol w="70976">
                  <a:extLst>
                    <a:ext uri="{9D8B030D-6E8A-4147-A177-3AD203B41FA5}">
                      <a16:colId xmlns=""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a:t>
            </a:r>
            <a:r>
              <a:rPr lang="en-US" sz="2800" dirty="0" smtClean="0">
                <a:gradFill>
                  <a:gsLst>
                    <a:gs pos="0">
                      <a:srgbClr val="FFFFFF"/>
                    </a:gs>
                    <a:gs pos="100000">
                      <a:srgbClr val="FFFFFF"/>
                    </a:gs>
                  </a:gsLst>
                  <a:lin ang="5400000" scaled="0"/>
                </a:gradFill>
                <a:latin typeface="+mj-lt"/>
              </a:rPr>
              <a:t>migrated</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a:t>
            </a:r>
            <a:r>
              <a:rPr lang="en-US" sz="2800" dirty="0" smtClean="0">
                <a:gradFill>
                  <a:gsLst>
                    <a:gs pos="0">
                      <a:srgbClr val="FFFFFF"/>
                    </a:gs>
                    <a:gs pos="100000">
                      <a:srgbClr val="FFFFFF"/>
                    </a:gs>
                  </a:gsLst>
                  <a:lin ang="5400000" scaled="0"/>
                </a:gradFill>
                <a:latin typeface="+mj-lt"/>
              </a:rPr>
              <a:t>CAPEX</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en-US" sz="2800" dirty="0" smtClean="0">
                <a:gradFill>
                  <a:gsLst>
                    <a:gs pos="0">
                      <a:srgbClr val="FFFFFF"/>
                    </a:gs>
                    <a:gs pos="100000">
                      <a:srgbClr val="FFFFFF"/>
                    </a:gs>
                  </a:gsLst>
                  <a:lin ang="5400000" scaled="0"/>
                </a:gradFill>
                <a:latin typeface="+mj-lt"/>
              </a:rPr>
              <a:t>compatibility</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2800" dirty="0" smtClean="0">
                <a:gradFill>
                  <a:gsLst>
                    <a:gs pos="0">
                      <a:srgbClr val="FFFFFF"/>
                    </a:gs>
                    <a:gs pos="100000">
                      <a:srgbClr val="FFFFFF"/>
                    </a:gs>
                  </a:gsLst>
                  <a:lin ang="5400000" scaled="0"/>
                </a:gradFill>
                <a:latin typeface="+mj-lt"/>
              </a:rPr>
              <a:t>support</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a:t>
            </a:r>
            <a:r>
              <a:rPr lang="en-US" sz="2800" dirty="0" smtClean="0">
                <a:gradFill>
                  <a:gsLst>
                    <a:gs pos="0">
                      <a:srgbClr val="FFFFFF"/>
                    </a:gs>
                    <a:gs pos="100000">
                      <a:srgbClr val="FFFFFF"/>
                    </a:gs>
                  </a:gsLst>
                  <a:lin ang="5400000" scaled="0"/>
                </a:gradFill>
                <a:latin typeface="+mj-lt"/>
              </a:rPr>
              <a:t>OPEX</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a:t>
            </a:r>
            <a:r>
              <a:rPr lang="en-US" sz="2800" dirty="0" smtClean="0">
                <a:gradFill>
                  <a:gsLst>
                    <a:gs pos="0">
                      <a:srgbClr val="FFFFFF"/>
                    </a:gs>
                    <a:gs pos="100000">
                      <a:srgbClr val="FFFFFF"/>
                    </a:gs>
                  </a:gsLst>
                  <a:lin ang="5400000" scaled="0"/>
                </a:gradFill>
                <a:latin typeface="+mj-lt"/>
              </a:rPr>
              <a:t>technology</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smtClean="0"/>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Strong</a:t>
            </a:r>
            <a:r>
              <a:rPr lang="en-US" sz="4000" dirty="0" smtClean="0">
                <a:solidFill>
                  <a:schemeClr val="tx1"/>
                </a:solidFill>
              </a:rPr>
              <a:t> </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1259083693"/>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Bounded Stateless</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4138824199"/>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Session</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134657562"/>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Eventual</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1438934968"/>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 xmlns:a16="http://schemas.microsoft.com/office/drawing/2014/main" val="20000"/>
                    </a:ext>
                  </a:extLst>
                </a:gridCol>
                <a:gridCol w="4637281">
                  <a:extLst>
                    <a:ext uri="{9D8B030D-6E8A-4147-A177-3AD203B41FA5}">
                      <a16:colId xmlns="" xmlns:a16="http://schemas.microsoft.com/office/drawing/2014/main" val="20001"/>
                    </a:ext>
                  </a:extLst>
                </a:gridCol>
                <a:gridCol w="4769478">
                  <a:extLst>
                    <a:ext uri="{9D8B030D-6E8A-4147-A177-3AD203B41FA5}">
                      <a16:colId xmlns="" xmlns:a16="http://schemas.microsoft.com/office/drawing/2014/main"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 xmlns:a16="http://schemas.microsoft.com/office/drawing/2014/main"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 xmlns:a16="http://schemas.microsoft.com/office/drawing/2014/main"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 xmlns:a16="http://schemas.microsoft.com/office/drawing/2014/main" val="20000"/>
                    </a:ext>
                  </a:extLst>
                </a:gridCol>
                <a:gridCol w="11658766">
                  <a:extLst>
                    <a:ext uri="{9D8B030D-6E8A-4147-A177-3AD203B41FA5}">
                      <a16:colId xmlns="" xmlns:a16="http://schemas.microsoft.com/office/drawing/2014/main" val="20001"/>
                    </a:ext>
                  </a:extLst>
                </a:gridCol>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smtClean="0"/>
              <a:t>Hash</a:t>
            </a:r>
            <a:r>
              <a:rPr lang="en-US" sz="6600" dirty="0"/>
              <a:t/>
            </a:r>
            <a:br>
              <a:rPr lang="en-US" sz="6600" dirty="0"/>
            </a:br>
            <a:r>
              <a:rPr lang="en-US" sz="6600" dirty="0" smtClean="0"/>
              <a:t>Range</a:t>
            </a:r>
            <a:r>
              <a:rPr lang="en-US" sz="6600" dirty="0"/>
              <a:t/>
            </a:r>
            <a:br>
              <a:rPr lang="en-US" sz="6600" dirty="0"/>
            </a:br>
            <a:r>
              <a:rPr lang="en-US" sz="6600" dirty="0" smtClean="0"/>
              <a:t>Lookup</a:t>
            </a:r>
            <a:endParaRPr lang="en-US" sz="6600" dirty="0"/>
          </a:p>
        </p:txBody>
      </p:sp>
      <p:sp>
        <p:nvSpPr>
          <p:cNvPr id="6" name="Title 5"/>
          <p:cNvSpPr>
            <a:spLocks noGrp="1"/>
          </p:cNvSpPr>
          <p:nvPr>
            <p:ph type="title"/>
          </p:nvPr>
        </p:nvSpPr>
        <p:spPr/>
        <p:txBody>
          <a:bodyPr/>
          <a:lstStyle/>
          <a:p>
            <a:r>
              <a:rPr lang="en-US" sz="4000" dirty="0" smtClean="0"/>
              <a:t>Partitioning Data</a:t>
            </a:r>
            <a:r>
              <a:rPr lang="en-US" sz="4000" dirty="0"/>
              <a:t/>
            </a:r>
            <a:br>
              <a:rPr lang="en-US" sz="4000" dirty="0"/>
            </a:br>
            <a:endParaRPr lang="en-US" sz="4000" dirty="0"/>
          </a:p>
        </p:txBody>
      </p:sp>
    </p:spTree>
    <p:extLst>
      <p:ext uri="{BB962C8B-B14F-4D97-AF65-F5344CB8AC3E}">
        <p14:creationId xmlns:p14="http://schemas.microsoft.com/office/powerpoint/2010/main" val="1691820211"/>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Hash</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65516" y="1445113"/>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the value of a hash function, allowing you to evenly distribute requests and data across a number of partitions</a:t>
            </a:r>
          </a:p>
        </p:txBody>
      </p:sp>
    </p:spTree>
    <p:extLst>
      <p:ext uri="{BB962C8B-B14F-4D97-AF65-F5344CB8AC3E}">
        <p14:creationId xmlns:p14="http://schemas.microsoft.com/office/powerpoint/2010/main" val="191694179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Range</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27015" y="1612836"/>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whether the partition key is within a certain range. </a:t>
            </a:r>
          </a:p>
        </p:txBody>
      </p:sp>
    </p:spTree>
    <p:extLst>
      <p:ext uri="{BB962C8B-B14F-4D97-AF65-F5344CB8AC3E}">
        <p14:creationId xmlns:p14="http://schemas.microsoft.com/office/powerpoint/2010/main" val="4203712641"/>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Lookup</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536322" y="1362580"/>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a lookup map that assigns discrete partition values to specific partitions a.k.a. a partition or shard map.</a:t>
            </a:r>
          </a:p>
        </p:txBody>
      </p:sp>
    </p:spTree>
    <p:extLst>
      <p:ext uri="{BB962C8B-B14F-4D97-AF65-F5344CB8AC3E}">
        <p14:creationId xmlns:p14="http://schemas.microsoft.com/office/powerpoint/2010/main" val="3369487982"/>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a:t>
            </a:r>
            <a:r>
              <a:rPr lang="en-US" dirty="0" err="1" smtClean="0"/>
              <a:t>DocumentDB</a:t>
            </a:r>
            <a:endParaRPr lang="en-US" dirty="0"/>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smtClean="0"/>
              <a:t>Search</a:t>
            </a:r>
            <a:endParaRPr lang="en-US" dirty="0"/>
          </a:p>
        </p:txBody>
      </p:sp>
    </p:spTree>
    <p:extLst>
      <p:ext uri="{BB962C8B-B14F-4D97-AF65-F5344CB8AC3E}">
        <p14:creationId xmlns:p14="http://schemas.microsoft.com/office/powerpoint/2010/main" val="2676576825"/>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en-US" sz="4400" dirty="0"/>
              <a:t>Perfect for enterprise cloud developers, cloud software vendors, cloud architects who need a fully-managed search solution.</a:t>
            </a:r>
          </a:p>
        </p:txBody>
      </p:sp>
    </p:spTree>
    <p:extLst>
      <p:ext uri="{BB962C8B-B14F-4D97-AF65-F5344CB8AC3E}">
        <p14:creationId xmlns:p14="http://schemas.microsoft.com/office/powerpoint/2010/main" val="3085234391"/>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Simple HTTP/JSON API for creating indexes, pushing documents, searching</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Keyword search with user-friendly operators (+, -, *, “”, etc.)</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Suggestions (auto-complete)</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Rich </a:t>
            </a:r>
            <a:r>
              <a:rPr lang="en-US" sz="3600" dirty="0">
                <a:solidFill>
                  <a:srgbClr val="0088EE"/>
                </a:solidFill>
                <a:latin typeface="Segoe UI Light" panose="020B0502040204020203" pitchFamily="34" charset="0"/>
                <a:cs typeface="Segoe UI Light" panose="020B0502040204020203" pitchFamily="34" charset="0"/>
              </a:rPr>
              <a:t>structured queries (filter, select, sort) that combines with </a:t>
            </a:r>
            <a:r>
              <a:rPr lang="en-US" sz="3600" dirty="0" smtClean="0">
                <a:solidFill>
                  <a:srgbClr val="0088EE"/>
                </a:solidFill>
                <a:latin typeface="Segoe UI Light" panose="020B0502040204020203" pitchFamily="34" charset="0"/>
                <a:cs typeface="Segoe UI Light" panose="020B0502040204020203" pitchFamily="34" charset="0"/>
              </a:rPr>
              <a:t>search</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Scoring </a:t>
            </a:r>
            <a:r>
              <a:rPr lang="en-US" sz="3600" dirty="0">
                <a:solidFill>
                  <a:srgbClr val="0088EE"/>
                </a:solidFill>
                <a:latin typeface="Segoe UI Light" panose="020B0502040204020203" pitchFamily="34" charset="0"/>
                <a:cs typeface="Segoe UI Light" panose="020B0502040204020203" pitchFamily="34" charset="0"/>
              </a:rPr>
              <a:t>profiles to model search result </a:t>
            </a:r>
            <a:r>
              <a:rPr lang="en-US" sz="3600" dirty="0" smtClean="0">
                <a:solidFill>
                  <a:srgbClr val="0088EE"/>
                </a:solidFill>
                <a:latin typeface="Segoe UI Light" panose="020B0502040204020203" pitchFamily="34" charset="0"/>
                <a:cs typeface="Segoe UI Light" panose="020B0502040204020203" pitchFamily="34" charset="0"/>
              </a:rPr>
              <a:t>relevance</a:t>
            </a:r>
          </a:p>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Geo-spatial support integrated in filtering, sorting and </a:t>
            </a:r>
            <a:r>
              <a:rPr lang="en-US" sz="3600" dirty="0" smtClean="0">
                <a:solidFill>
                  <a:srgbClr val="0088EE"/>
                </a:solidFill>
                <a:latin typeface="Segoe UI Light" panose="020B0502040204020203" pitchFamily="34" charset="0"/>
                <a:cs typeface="Segoe UI Light" panose="020B0502040204020203" pitchFamily="34" charset="0"/>
              </a:rPr>
              <a:t>ranking</a:t>
            </a: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Search </a:t>
            </a:r>
            <a:r>
              <a:rPr lang="en-US" dirty="0" smtClean="0"/>
              <a:t>walkthrough</a:t>
            </a:r>
            <a:endParaRPr lang="en-US" dirty="0"/>
          </a:p>
        </p:txBody>
      </p:sp>
    </p:spTree>
    <p:extLst>
      <p:ext uri="{BB962C8B-B14F-4D97-AF65-F5344CB8AC3E}">
        <p14:creationId xmlns:p14="http://schemas.microsoft.com/office/powerpoint/2010/main" val="243464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a:t>
            </a:r>
            <a:r>
              <a:rPr lang="en-US" sz="3600" dirty="0" smtClean="0">
                <a:solidFill>
                  <a:srgbClr val="0072C6"/>
                </a:solidFill>
              </a:rPr>
              <a:t>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42622799"/>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smtClean="0"/>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530728129"/>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 xmlns:a16="http://schemas.microsoft.com/office/drawing/2014/main" val="20000"/>
                    </a:ext>
                  </a:extLst>
                </a:gridCol>
                <a:gridCol w="4067504">
                  <a:extLst>
                    <a:ext uri="{9D8B030D-6E8A-4147-A177-3AD203B41FA5}">
                      <a16:colId xmlns="" xmlns:a16="http://schemas.microsoft.com/office/drawing/2014/main" val="20001"/>
                    </a:ext>
                  </a:extLst>
                </a:gridCol>
                <a:gridCol w="4635062">
                  <a:extLst>
                    <a:ext uri="{9D8B030D-6E8A-4147-A177-3AD203B41FA5}">
                      <a16:colId xmlns="" xmlns:a16="http://schemas.microsoft.com/office/drawing/2014/main" val="20002"/>
                    </a:ext>
                  </a:extLst>
                </a:gridCol>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0"/>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1"/>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2"/>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3"/>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4"/>
                  </a:ext>
                </a:extLst>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Relational DB vs</a:t>
            </a:r>
            <a:r>
              <a:rPr lang="en-US" sz="2800" dirty="0"/>
              <a:t>. Hadoop</a:t>
            </a:r>
          </a:p>
        </p:txBody>
      </p:sp>
    </p:spTree>
    <p:extLst>
      <p:ext uri="{BB962C8B-B14F-4D97-AF65-F5344CB8AC3E}">
        <p14:creationId xmlns:p14="http://schemas.microsoft.com/office/powerpoint/2010/main" val="266826617"/>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Existing </a:t>
            </a:r>
            <a:r>
              <a:rPr lang="en-US" sz="3600" dirty="0" smtClean="0"/>
              <a:t>ecosystem</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smtClean="0"/>
              <a:t>…</a:t>
            </a:r>
            <a:endParaRPr lang="en-US" sz="3200" dirty="0"/>
          </a:p>
        </p:txBody>
      </p:sp>
    </p:spTree>
    <p:extLst>
      <p:ext uri="{BB962C8B-B14F-4D97-AF65-F5344CB8AC3E}">
        <p14:creationId xmlns:p14="http://schemas.microsoft.com/office/powerpoint/2010/main" val="1799328399"/>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Microsoft .</a:t>
            </a:r>
            <a:r>
              <a:rPr lang="en-US" sz="3600" dirty="0" smtClean="0"/>
              <a:t>NET</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a:t>
            </a:r>
            <a:r>
              <a:rPr lang="en-US" sz="3200" dirty="0" smtClean="0"/>
              <a:t>clients</a:t>
            </a:r>
            <a:endParaRPr lang="en-US" sz="3200" dirty="0"/>
          </a:p>
        </p:txBody>
      </p:sp>
    </p:spTree>
    <p:extLst>
      <p:ext uri="{BB962C8B-B14F-4D97-AF65-F5344CB8AC3E}">
        <p14:creationId xmlns:p14="http://schemas.microsoft.com/office/powerpoint/2010/main" val="3316226643"/>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DevOps / IT </a:t>
            </a:r>
            <a:r>
              <a:rPr lang="en-US" sz="3600" dirty="0" smtClean="0"/>
              <a:t>Pros</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r>
              <a:rPr lang="en-US" sz="3200" dirty="0" smtClean="0"/>
              <a:t>)</a:t>
            </a:r>
            <a:endParaRPr lang="en-US" sz="3200" dirty="0"/>
          </a:p>
        </p:txBody>
      </p:sp>
    </p:spTree>
    <p:extLst>
      <p:ext uri="{BB962C8B-B14F-4D97-AF65-F5344CB8AC3E}">
        <p14:creationId xmlns:p14="http://schemas.microsoft.com/office/powerpoint/2010/main" val="2345277134"/>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Warehousing</a:t>
            </a:r>
            <a:endParaRPr lang="en-US" dirty="0"/>
          </a:p>
        </p:txBody>
      </p:sp>
      <p:grpSp>
        <p:nvGrpSpPr>
          <p:cNvPr id="59" name="Group 58"/>
          <p:cNvGrpSpPr/>
          <p:nvPr>
            <p:custDataLst>
              <p:custData r:id="rId1"/>
            </p:custDataLst>
          </p:nvPr>
        </p:nvGrpSpPr>
        <p:grpSpPr>
          <a:xfrm>
            <a:off x="10031158" y="4211882"/>
            <a:ext cx="1805469" cy="2096110"/>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2880" tIns="146304" rIns="182880" bIns="146304" rtlCol="0">
              <a:spAutoFit/>
            </a:bodyPr>
            <a:lstStyle/>
            <a:p>
              <a:pPr algn="ctr" defTabSz="932742">
                <a:lnSpc>
                  <a:spcPct val="90000"/>
                </a:lnSpc>
                <a:spcAft>
                  <a:spcPts val="600"/>
                </a:spcAft>
              </a:pPr>
              <a:endParaRPr lang="en-US" sz="2000" kern="0" dirty="0" smtClean="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a:spLocks noChangeAspect="1"/>
          </p:cNvSpPr>
          <p:nvPr/>
        </p:nvSpPr>
        <p:spPr bwMode="auto">
          <a:xfrm>
            <a:off x="6903480" y="623934"/>
            <a:ext cx="969591" cy="968827"/>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a:grpSpLocks noChangeAspect="1"/>
          </p:cNvGrpSpPr>
          <p:nvPr/>
        </p:nvGrpSpPr>
        <p:grpSpPr>
          <a:xfrm>
            <a:off x="1031136" y="599637"/>
            <a:ext cx="9912137" cy="4280628"/>
            <a:chOff x="579437" y="1965325"/>
            <a:chExt cx="11704320" cy="5054594"/>
          </a:xfrm>
        </p:grpSpPr>
        <p:sp>
          <p:nvSpPr>
            <p:cNvPr id="41" name="Rectangle 40"/>
            <p:cNvSpPr/>
            <p:nvPr/>
          </p:nvSpPr>
          <p:spPr bwMode="auto">
            <a:xfrm>
              <a:off x="579437" y="1965325"/>
              <a:ext cx="11704319" cy="5029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4" tIns="182828" rIns="182828" bIns="45706" numCol="1" spcCol="0" rtlCol="0" fromWordArt="0" anchor="t" anchorCtr="0" forceAA="0" compatLnSpc="1">
              <a:prstTxWarp prst="textNoShape">
                <a:avLst/>
              </a:prstTxWarp>
              <a:noAutofit/>
            </a:bodyPr>
            <a:lstStyle/>
            <a:p>
              <a:pPr algn="r" defTabSz="931505">
                <a:lnSpc>
                  <a:spcPct val="90000"/>
                </a:lnSpc>
                <a:spcAft>
                  <a:spcPts val="600"/>
                </a:spcAft>
              </a:pPr>
              <a:endParaRPr lang="en-US" kern="0" dirty="0" smtClean="0">
                <a:solidFill>
                  <a:srgbClr val="505050"/>
                </a:solidFill>
                <a:latin typeface="Segoe UI Semibold" panose="020B0702040204020203" pitchFamily="34" charset="0"/>
                <a:cs typeface="Segoe UI Semibold" panose="020B0702040204020203" pitchFamily="34" charset="0"/>
              </a:endParaRPr>
            </a:p>
          </p:txBody>
        </p:sp>
        <p:grpSp>
          <p:nvGrpSpPr>
            <p:cNvPr id="42" name="Group 41"/>
            <p:cNvGrpSpPr/>
            <p:nvPr/>
          </p:nvGrpSpPr>
          <p:grpSpPr>
            <a:xfrm>
              <a:off x="1082255" y="2272273"/>
              <a:ext cx="11201502" cy="4747646"/>
              <a:chOff x="884937" y="1954396"/>
              <a:chExt cx="11201502" cy="4747646"/>
            </a:xfrm>
          </p:grpSpPr>
          <p:pic>
            <p:nvPicPr>
              <p:cNvPr id="44" name="Picture 43"/>
              <p:cNvPicPr>
                <a:picLocks noChangeAspect="1"/>
              </p:cNvPicPr>
              <p:nvPr/>
            </p:nvPicPr>
            <p:blipFill>
              <a:blip r:embed="rId3"/>
              <a:stretch>
                <a:fillRect/>
              </a:stretch>
            </p:blipFill>
            <p:spPr>
              <a:xfrm>
                <a:off x="9397840" y="2952089"/>
                <a:ext cx="2131908" cy="1765939"/>
              </a:xfrm>
              <a:prstGeom prst="rect">
                <a:avLst/>
              </a:prstGeom>
            </p:spPr>
          </p:pic>
          <p:pic>
            <p:nvPicPr>
              <p:cNvPr id="45" name="Picture 44"/>
              <p:cNvPicPr>
                <a:picLocks noChangeAspect="1"/>
              </p:cNvPicPr>
              <p:nvPr/>
            </p:nvPicPr>
            <p:blipFill>
              <a:blip r:embed="rId4"/>
              <a:stretch>
                <a:fillRect/>
              </a:stretch>
            </p:blipFill>
            <p:spPr>
              <a:xfrm>
                <a:off x="4835743" y="3301269"/>
                <a:ext cx="1254636" cy="1248756"/>
              </a:xfrm>
              <a:prstGeom prst="rect">
                <a:avLst/>
              </a:prstGeom>
            </p:spPr>
          </p:pic>
          <p:sp>
            <p:nvSpPr>
              <p:cNvPr id="46" name="TextBox 45"/>
              <p:cNvSpPr txBox="1"/>
              <p:nvPr/>
            </p:nvSpPr>
            <p:spPr>
              <a:xfrm>
                <a:off x="4611274" y="4521231"/>
                <a:ext cx="1682833"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App Service</a:t>
                </a:r>
              </a:p>
            </p:txBody>
          </p:sp>
          <p:sp>
            <p:nvSpPr>
              <p:cNvPr id="47" name="TextBox 46"/>
              <p:cNvSpPr txBox="1"/>
              <p:nvPr/>
            </p:nvSpPr>
            <p:spPr>
              <a:xfrm>
                <a:off x="6516608" y="4521231"/>
                <a:ext cx="2613152"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Database</a:t>
                </a:r>
              </a:p>
            </p:txBody>
          </p:sp>
          <p:cxnSp>
            <p:nvCxnSpPr>
              <p:cNvPr id="48" name="Elbow Connector 47"/>
              <p:cNvCxnSpPr/>
              <p:nvPr/>
            </p:nvCxnSpPr>
            <p:spPr>
              <a:xfrm rot="10800000">
                <a:off x="4967512" y="5253399"/>
                <a:ext cx="5130721" cy="547406"/>
              </a:xfrm>
              <a:prstGeom prst="bentConnector2">
                <a:avLst/>
              </a:prstGeom>
              <a:noFill/>
              <a:ln w="25400" cap="flat" cmpd="sng" algn="ctr">
                <a:solidFill>
                  <a:srgbClr val="00B050"/>
                </a:solidFill>
                <a:prstDash val="solid"/>
                <a:headEnd type="arrow"/>
                <a:tailEnd type="arrow"/>
              </a:ln>
              <a:effectLst/>
            </p:spPr>
          </p:cxnSp>
          <p:sp>
            <p:nvSpPr>
              <p:cNvPr id="49" name="TextBox 48"/>
              <p:cNvSpPr txBox="1"/>
              <p:nvPr/>
            </p:nvSpPr>
            <p:spPr>
              <a:xfrm>
                <a:off x="9129760" y="6091488"/>
                <a:ext cx="2956679" cy="61055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Azure Machine Learning</a:t>
                </a:r>
              </a:p>
            </p:txBody>
          </p:sp>
          <p:sp>
            <p:nvSpPr>
              <p:cNvPr id="50" name="TextBox 49"/>
              <p:cNvSpPr txBox="1"/>
              <p:nvPr/>
            </p:nvSpPr>
            <p:spPr>
              <a:xfrm>
                <a:off x="6438064" y="5833689"/>
                <a:ext cx="1989584"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Intelligent App</a:t>
                </a:r>
              </a:p>
            </p:txBody>
          </p:sp>
          <p:sp>
            <p:nvSpPr>
              <p:cNvPr id="51" name="TextBox 50"/>
              <p:cNvSpPr txBox="1"/>
              <p:nvPr/>
            </p:nvSpPr>
            <p:spPr>
              <a:xfrm>
                <a:off x="7281046" y="2660730"/>
                <a:ext cx="1084271" cy="517065"/>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Hadoop</a:t>
                </a:r>
              </a:p>
            </p:txBody>
          </p:sp>
          <p:grpSp>
            <p:nvGrpSpPr>
              <p:cNvPr id="52" name="Group 51"/>
              <p:cNvGrpSpPr/>
              <p:nvPr/>
            </p:nvGrpSpPr>
            <p:grpSpPr>
              <a:xfrm>
                <a:off x="884937" y="3234537"/>
                <a:ext cx="2237516" cy="1376415"/>
                <a:chOff x="1966540" y="1894093"/>
                <a:chExt cx="3906824" cy="2403294"/>
              </a:xfrm>
            </p:grpSpPr>
            <p:sp>
              <p:nvSpPr>
                <p:cNvPr id="72" name="Freeform 71"/>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FFFFFF">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3" name="Picture 72"/>
                <p:cNvPicPr>
                  <a:picLocks noChangeAspect="1"/>
                </p:cNvPicPr>
                <p:nvPr/>
              </p:nvPicPr>
              <p:blipFill rotWithShape="1">
                <a:blip r:embed="rId5"/>
                <a:srcRect r="4671" b="3054"/>
                <a:stretch/>
              </p:blipFill>
              <p:spPr>
                <a:xfrm>
                  <a:off x="2187702" y="2127894"/>
                  <a:ext cx="3413900" cy="1952877"/>
                </a:xfrm>
                <a:prstGeom prst="rect">
                  <a:avLst/>
                </a:prstGeom>
                <a:noFill/>
                <a:ln w="9525">
                  <a:solidFill>
                    <a:srgbClr val="505050">
                      <a:lumMod val="50000"/>
                    </a:srgbClr>
                  </a:solidFill>
                </a:ln>
              </p:spPr>
            </p:pic>
            <p:sp>
              <p:nvSpPr>
                <p:cNvPr id="74" name="Freeform 73"/>
                <p:cNvSpPr/>
                <p:nvPr/>
              </p:nvSpPr>
              <p:spPr bwMode="auto">
                <a:xfrm>
                  <a:off x="1966540" y="1894093"/>
                  <a:ext cx="3906824"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rgbClr val="000000">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5"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ight Arrow 52"/>
              <p:cNvSpPr/>
              <p:nvPr/>
            </p:nvSpPr>
            <p:spPr bwMode="auto">
              <a:xfrm>
                <a:off x="3248624" y="3842808"/>
                <a:ext cx="13716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grpSp>
            <p:nvGrpSpPr>
              <p:cNvPr id="54" name="Group 53"/>
              <p:cNvGrpSpPr>
                <a:grpSpLocks noChangeAspect="1"/>
              </p:cNvGrpSpPr>
              <p:nvPr/>
            </p:nvGrpSpPr>
            <p:grpSpPr>
              <a:xfrm>
                <a:off x="7365981" y="3333827"/>
                <a:ext cx="914400" cy="1187440"/>
                <a:chOff x="1545413" y="5096400"/>
                <a:chExt cx="822960" cy="1068695"/>
              </a:xfrm>
            </p:grpSpPr>
            <p:sp>
              <p:nvSpPr>
                <p:cNvPr id="68" name="Rectangle 67"/>
                <p:cNvSpPr/>
                <p:nvPr/>
              </p:nvSpPr>
              <p:spPr bwMode="auto">
                <a:xfrm>
                  <a:off x="1557008"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srgbClr val="C00000"/>
                    </a:solidFill>
                    <a:latin typeface="Calibri Light" panose="020F0302020204030204"/>
                    <a:ea typeface="Segoe UI" pitchFamily="34" charset="0"/>
                    <a:cs typeface="Segoe UI" pitchFamily="34" charset="0"/>
                  </a:endParaRPr>
                </a:p>
              </p:txBody>
            </p:sp>
            <p:grpSp>
              <p:nvGrpSpPr>
                <p:cNvPr id="69" name="Group 68"/>
                <p:cNvGrpSpPr/>
                <p:nvPr/>
              </p:nvGrpSpPr>
              <p:grpSpPr>
                <a:xfrm>
                  <a:off x="1545413" y="5096400"/>
                  <a:ext cx="822960" cy="1068695"/>
                  <a:chOff x="862365" y="2464581"/>
                  <a:chExt cx="822960" cy="1068695"/>
                </a:xfrm>
              </p:grpSpPr>
              <p:sp>
                <p:nvSpPr>
                  <p:cNvPr id="70" name="Oval 69"/>
                  <p:cNvSpPr>
                    <a:spLocks noChangeArrowheads="1"/>
                  </p:cNvSpPr>
                  <p:nvPr/>
                </p:nvSpPr>
                <p:spPr bwMode="auto">
                  <a:xfrm>
                    <a:off x="876444" y="2464581"/>
                    <a:ext cx="794803" cy="151025"/>
                  </a:xfrm>
                  <a:prstGeom prst="ellipse">
                    <a:avLst/>
                  </a:prstGeom>
                  <a:solidFill>
                    <a:srgbClr val="C00000">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a:solidFill>
                        <a:srgbClr val="C00000"/>
                      </a:solidFill>
                    </a:endParaRPr>
                  </a:p>
                </p:txBody>
              </p:sp>
              <p:sp>
                <p:nvSpPr>
                  <p:cNvPr id="71" name="Freeform 123"/>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C00000"/>
                      </a:solidFill>
                    </a:endParaRPr>
                  </a:p>
                </p:txBody>
              </p:sp>
            </p:grpSp>
          </p:grpSp>
          <p:sp>
            <p:nvSpPr>
              <p:cNvPr id="55" name="Rectangle 54"/>
              <p:cNvSpPr/>
              <p:nvPr/>
            </p:nvSpPr>
            <p:spPr>
              <a:xfrm>
                <a:off x="10187469" y="2722099"/>
                <a:ext cx="1342279" cy="2011971"/>
              </a:xfrm>
              <a:prstGeom prst="rect">
                <a:avLst/>
              </a:prstGeom>
              <a:solidFill>
                <a:schemeClr val="bg1"/>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56" name="Group 55"/>
              <p:cNvGrpSpPr>
                <a:grpSpLocks noChangeAspect="1"/>
              </p:cNvGrpSpPr>
              <p:nvPr/>
            </p:nvGrpSpPr>
            <p:grpSpPr>
              <a:xfrm>
                <a:off x="10172112" y="3333827"/>
                <a:ext cx="914401" cy="1187440"/>
                <a:chOff x="1615697" y="5096400"/>
                <a:chExt cx="822960" cy="1068695"/>
              </a:xfrm>
            </p:grpSpPr>
            <p:sp>
              <p:nvSpPr>
                <p:cNvPr id="64" name="Rectangle 63"/>
                <p:cNvSpPr/>
                <p:nvPr/>
              </p:nvSpPr>
              <p:spPr bwMode="auto">
                <a:xfrm>
                  <a:off x="1632171"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65" name="Group 64"/>
                <p:cNvGrpSpPr/>
                <p:nvPr/>
              </p:nvGrpSpPr>
              <p:grpSpPr>
                <a:xfrm>
                  <a:off x="1615697" y="5096400"/>
                  <a:ext cx="822960" cy="1068695"/>
                  <a:chOff x="932649" y="2464581"/>
                  <a:chExt cx="822960" cy="1068695"/>
                </a:xfrm>
              </p:grpSpPr>
              <p:sp>
                <p:nvSpPr>
                  <p:cNvPr id="66" name="Oval 65"/>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67" name="Freeform 123"/>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57" name="Right Arrow 56"/>
              <p:cNvSpPr/>
              <p:nvPr/>
            </p:nvSpPr>
            <p:spPr bwMode="auto">
              <a:xfrm>
                <a:off x="6221561" y="3842808"/>
                <a:ext cx="100584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8" name="Right Arrow 57"/>
              <p:cNvSpPr/>
              <p:nvPr/>
            </p:nvSpPr>
            <p:spPr bwMode="auto">
              <a:xfrm>
                <a:off x="8401685" y="3842808"/>
                <a:ext cx="9144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9" name="Right Arrow 58"/>
              <p:cNvSpPr/>
              <p:nvPr/>
            </p:nvSpPr>
            <p:spPr bwMode="auto">
              <a:xfrm rot="5400000">
                <a:off x="10223776" y="2672340"/>
                <a:ext cx="82296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60" name="Rectangle 59"/>
              <p:cNvSpPr/>
              <p:nvPr/>
            </p:nvSpPr>
            <p:spPr>
              <a:xfrm>
                <a:off x="8577385" y="2348511"/>
                <a:ext cx="2103120" cy="91440"/>
              </a:xfrm>
              <a:prstGeom prst="rect">
                <a:avLst/>
              </a:prstGeom>
              <a:solidFill>
                <a:srgbClr val="BAD80A"/>
              </a:solidFill>
              <a:ln w="10795" cap="flat" cmpd="sng" algn="ctr">
                <a:noFill/>
                <a:prstDash val="solid"/>
              </a:ln>
              <a:effectLst/>
            </p:spPr>
            <p:txBody>
              <a:bodyPr rtlCol="0" anchor="ctr"/>
              <a:lstStyle/>
              <a:p>
                <a:pPr algn="ctr" defTabSz="932742"/>
                <a:endParaRPr lang="en-US" kern="0" smtClean="0">
                  <a:solidFill>
                    <a:srgbClr val="FFFFFF"/>
                  </a:solidFill>
                </a:endParaRPr>
              </a:p>
            </p:txBody>
          </p:sp>
          <p:sp>
            <p:nvSpPr>
              <p:cNvPr id="61" name="Freeform 60"/>
              <p:cNvSpPr>
                <a:spLocks noChangeAspect="1"/>
              </p:cNvSpPr>
              <p:nvPr/>
            </p:nvSpPr>
            <p:spPr bwMode="auto">
              <a:xfrm>
                <a:off x="7467959" y="1954396"/>
                <a:ext cx="908398" cy="63708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5AA1"/>
              </a:solidFill>
              <a:ln>
                <a:noFill/>
              </a:ln>
            </p:spPr>
            <p:txBody>
              <a:bodyPr vert="horz" wrap="square" lIns="91414" tIns="45706" rIns="91414" bIns="45706" numCol="1" anchor="t" anchorCtr="0" compatLnSpc="1">
                <a:prstTxWarp prst="textNoShape">
                  <a:avLst/>
                </a:prstTxWarp>
              </a:bodyPr>
              <a:lstStyle/>
              <a:p>
                <a:pPr defTabSz="931505"/>
                <a:endParaRPr lang="en-IN" kern="0" smtClean="0">
                  <a:solidFill>
                    <a:srgbClr val="000000"/>
                  </a:solidFill>
                </a:endParaRPr>
              </a:p>
            </p:txBody>
          </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6850" y="5483709"/>
                <a:ext cx="640080" cy="640080"/>
              </a:xfrm>
              <a:prstGeom prst="rect">
                <a:avLst/>
              </a:prstGeom>
            </p:spPr>
          </p:pic>
          <p:sp>
            <p:nvSpPr>
              <p:cNvPr id="63" name="TextBox 62"/>
              <p:cNvSpPr txBox="1"/>
              <p:nvPr/>
            </p:nvSpPr>
            <p:spPr>
              <a:xfrm>
                <a:off x="9576717" y="4521231"/>
                <a:ext cx="2105192" cy="849463"/>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a:t>
                </a:r>
                <a:br>
                  <a:rPr lang="en-US" sz="2000" kern="0" dirty="0" smtClean="0">
                    <a:solidFill>
                      <a:srgbClr val="515151"/>
                    </a:solidFill>
                    <a:latin typeface="Segoe UI Semilight" panose="020B0402040204020203" pitchFamily="34" charset="0"/>
                    <a:cs typeface="Segoe UI Semilight" panose="020B0402040204020203" pitchFamily="34" charset="0"/>
                  </a:rPr>
                </a:br>
                <a:r>
                  <a:rPr lang="en-US" sz="2000" kern="0" dirty="0" smtClean="0">
                    <a:solidFill>
                      <a:srgbClr val="515151"/>
                    </a:solidFill>
                    <a:latin typeface="Segoe UI Semilight" panose="020B0402040204020203" pitchFamily="34" charset="0"/>
                    <a:cs typeface="Segoe UI Semilight" panose="020B0402040204020203" pitchFamily="34" charset="0"/>
                  </a:rPr>
                  <a:t>Warehouse</a:t>
                </a:r>
              </a:p>
            </p:txBody>
          </p:sp>
        </p:grpSp>
        <p:sp>
          <p:nvSpPr>
            <p:cNvPr id="43" name="TextBox 42"/>
            <p:cNvSpPr txBox="1"/>
            <p:nvPr/>
          </p:nvSpPr>
          <p:spPr>
            <a:xfrm>
              <a:off x="1527155" y="2960672"/>
              <a:ext cx="1350819"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Power BI</a:t>
              </a:r>
            </a:p>
          </p:txBody>
        </p:sp>
      </p:grpSp>
      <p:sp>
        <p:nvSpPr>
          <p:cNvPr id="77" name="Rectangle 76"/>
          <p:cNvSpPr/>
          <p:nvPr/>
        </p:nvSpPr>
        <p:spPr>
          <a:xfrm>
            <a:off x="398437" y="689764"/>
            <a:ext cx="7329188" cy="523220"/>
          </a:xfrm>
          <a:prstGeom prst="rect">
            <a:avLst/>
          </a:prstGeom>
        </p:spPr>
        <p:txBody>
          <a:bodyPr wrap="square">
            <a:spAutoFit/>
          </a:bodyPr>
          <a:lstStyle/>
          <a:p>
            <a:pPr>
              <a:spcAft>
                <a:spcPts val="600"/>
              </a:spcAft>
            </a:pPr>
            <a:r>
              <a:rPr lang="en-US" sz="2800" dirty="0" smtClean="0">
                <a:solidFill>
                  <a:srgbClr val="000000"/>
                </a:solidFill>
                <a:latin typeface="Segoe UI Light"/>
                <a:ea typeface="Calibri" panose="020F0502020204030204" pitchFamily="34" charset="0"/>
                <a:cs typeface="Calibri" panose="020F0502020204030204" pitchFamily="34" charset="0"/>
              </a:rPr>
              <a:t>A relational data warehouse-as-a-service</a:t>
            </a:r>
          </a:p>
        </p:txBody>
      </p:sp>
    </p:spTree>
    <p:extLst>
      <p:ext uri="{BB962C8B-B14F-4D97-AF65-F5344CB8AC3E}">
        <p14:creationId xmlns:p14="http://schemas.microsoft.com/office/powerpoint/2010/main" val="158297705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339303"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485870"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2437"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2437"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8" name="Rectangle 7"/>
          <p:cNvSpPr/>
          <p:nvPr/>
        </p:nvSpPr>
        <p:spPr bwMode="auto">
          <a:xfrm>
            <a:off x="4485870"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339303"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Market Leading Price &amp; Performance</a:t>
            </a:r>
          </a:p>
        </p:txBody>
      </p:sp>
      <p:sp>
        <p:nvSpPr>
          <p:cNvPr id="10" name="TextBox 9"/>
          <p:cNvSpPr txBox="1"/>
          <p:nvPr/>
        </p:nvSpPr>
        <p:spPr>
          <a:xfrm>
            <a:off x="632437" y="1966475"/>
            <a:ext cx="3200400" cy="2252924"/>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rgbClr val="0088EE"/>
                </a:solidFill>
                <a:latin typeface="Segoe UI Light"/>
              </a:rPr>
              <a:t>Scales to petabytes of data</a:t>
            </a:r>
          </a:p>
          <a:p>
            <a:pPr>
              <a:lnSpc>
                <a:spcPct val="90000"/>
              </a:lnSpc>
              <a:spcAft>
                <a:spcPts val="1200"/>
              </a:spcAft>
            </a:pPr>
            <a:r>
              <a:rPr lang="en-US" dirty="0" smtClean="0">
                <a:solidFill>
                  <a:srgbClr val="0088EE"/>
                </a:solidFill>
                <a:latin typeface="Segoe UI Light"/>
              </a:rPr>
              <a:t>Massively Parallel Processing</a:t>
            </a:r>
          </a:p>
          <a:p>
            <a:pPr>
              <a:lnSpc>
                <a:spcPct val="90000"/>
              </a:lnSpc>
              <a:spcAft>
                <a:spcPts val="1200"/>
              </a:spcAft>
            </a:pPr>
            <a:r>
              <a:rPr lang="en-US" dirty="0" smtClean="0">
                <a:solidFill>
                  <a:srgbClr val="0088EE"/>
                </a:solidFill>
                <a:latin typeface="Segoe UI Light"/>
              </a:rPr>
              <a:t>Instant-on compute scales in seconds</a:t>
            </a:r>
          </a:p>
          <a:p>
            <a:pPr>
              <a:lnSpc>
                <a:spcPct val="90000"/>
              </a:lnSpc>
              <a:spcAft>
                <a:spcPts val="1200"/>
              </a:spcAft>
            </a:pPr>
            <a:r>
              <a:rPr lang="en-US" dirty="0" smtClean="0">
                <a:solidFill>
                  <a:srgbClr val="0088EE"/>
                </a:solidFill>
                <a:latin typeface="Segoe UI Light"/>
              </a:rPr>
              <a:t>Query Relational / Non-Relational</a:t>
            </a:r>
          </a:p>
        </p:txBody>
      </p:sp>
      <p:sp>
        <p:nvSpPr>
          <p:cNvPr id="11" name="TextBox 10"/>
          <p:cNvSpPr txBox="1"/>
          <p:nvPr/>
        </p:nvSpPr>
        <p:spPr>
          <a:xfrm>
            <a:off x="4485869" y="1966475"/>
            <a:ext cx="3200401" cy="200362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rgbClr val="0088EE"/>
                </a:solidFill>
                <a:latin typeface="Segoe UI Light"/>
              </a:rPr>
              <a:t>Get started in minutes</a:t>
            </a:r>
          </a:p>
          <a:p>
            <a:pPr>
              <a:lnSpc>
                <a:spcPct val="90000"/>
              </a:lnSpc>
              <a:spcAft>
                <a:spcPts val="1200"/>
              </a:spcAft>
            </a:pPr>
            <a:r>
              <a:rPr lang="en-US" dirty="0" smtClean="0">
                <a:solidFill>
                  <a:srgbClr val="0088EE"/>
                </a:solidFill>
                <a:latin typeface="Segoe UI Light"/>
              </a:rPr>
              <a:t>Integrated with Azure ML, </a:t>
            </a:r>
            <a:r>
              <a:rPr lang="en-US" dirty="0" err="1" smtClean="0">
                <a:solidFill>
                  <a:srgbClr val="0088EE"/>
                </a:solidFill>
                <a:latin typeface="Segoe UI Light"/>
              </a:rPr>
              <a:t>PowerBI</a:t>
            </a:r>
            <a:r>
              <a:rPr lang="en-US" dirty="0" smtClean="0">
                <a:solidFill>
                  <a:srgbClr val="0088EE"/>
                </a:solidFill>
                <a:latin typeface="Segoe UI Light"/>
              </a:rPr>
              <a:t> &amp; ADF</a:t>
            </a:r>
          </a:p>
          <a:p>
            <a:pPr>
              <a:lnSpc>
                <a:spcPct val="90000"/>
              </a:lnSpc>
              <a:spcAft>
                <a:spcPts val="1200"/>
              </a:spcAft>
            </a:pPr>
            <a:r>
              <a:rPr lang="en-US" dirty="0" smtClean="0">
                <a:solidFill>
                  <a:srgbClr val="0088EE"/>
                </a:solidFill>
                <a:latin typeface="Segoe UI Light"/>
              </a:rPr>
              <a:t>Enterprise Ready</a:t>
            </a:r>
          </a:p>
          <a:p>
            <a:pPr>
              <a:lnSpc>
                <a:spcPct val="90000"/>
              </a:lnSpc>
              <a:spcAft>
                <a:spcPts val="1200"/>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339302" y="1966475"/>
            <a:ext cx="3200401" cy="234833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rgbClr val="0088EE"/>
                </a:solidFill>
                <a:latin typeface="Segoe UI Light"/>
              </a:rPr>
              <a:t>Simple billing compute &amp; storage</a:t>
            </a:r>
          </a:p>
          <a:p>
            <a:pPr>
              <a:lnSpc>
                <a:spcPct val="90000"/>
              </a:lnSpc>
              <a:spcAft>
                <a:spcPts val="1200"/>
              </a:spcAft>
            </a:pPr>
            <a:r>
              <a:rPr lang="en-US" dirty="0" smtClean="0">
                <a:solidFill>
                  <a:srgbClr val="0088EE"/>
                </a:solidFill>
                <a:latin typeface="Segoe UI Light"/>
              </a:rPr>
              <a:t>Pay for what you need, when you need it with dynamic pause</a:t>
            </a:r>
          </a:p>
          <a:p>
            <a:pPr>
              <a:lnSpc>
                <a:spcPct val="90000"/>
              </a:lnSpc>
              <a:spcAft>
                <a:spcPts val="1200"/>
              </a:spcAft>
            </a:pPr>
            <a:r>
              <a:rPr lang="en-US" dirty="0" smtClean="0">
                <a:solidFill>
                  <a:srgbClr val="0088EE"/>
                </a:solidFill>
                <a:latin typeface="Segoe UI Light"/>
              </a:rPr>
              <a:t>Bring DW to the Cloud without rewriting</a:t>
            </a:r>
            <a:endParaRPr lang="en-US" dirty="0">
              <a:solidFill>
                <a:srgbClr val="0088EE"/>
              </a:solidFill>
              <a:latin typeface="Segoe UI Light"/>
            </a:endParaRPr>
          </a:p>
        </p:txBody>
      </p:sp>
    </p:spTree>
    <p:extLst>
      <p:ext uri="{BB962C8B-B14F-4D97-AF65-F5344CB8AC3E}">
        <p14:creationId xmlns:p14="http://schemas.microsoft.com/office/powerpoint/2010/main" val="2806076776"/>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Lake</a:t>
            </a:r>
            <a:endParaRPr lang="en-US" dirty="0"/>
          </a:p>
        </p:txBody>
      </p:sp>
      <p:grpSp>
        <p:nvGrpSpPr>
          <p:cNvPr id="21" name="Group 20"/>
          <p:cNvGrpSpPr>
            <a:grpSpLocks noChangeAspect="1"/>
          </p:cNvGrpSpPr>
          <p:nvPr/>
        </p:nvGrpSpPr>
        <p:grpSpPr>
          <a:xfrm>
            <a:off x="9962858" y="4301511"/>
            <a:ext cx="1663863" cy="1621769"/>
            <a:chOff x="9878568" y="2354288"/>
            <a:chExt cx="2985006" cy="2909489"/>
          </a:xfrm>
        </p:grpSpPr>
        <p:pic>
          <p:nvPicPr>
            <p:cNvPr id="22" name="Picture 21"/>
            <p:cNvPicPr>
              <a:picLocks noChangeAspect="1"/>
            </p:cNvPicPr>
            <p:nvPr/>
          </p:nvPicPr>
          <p:blipFill>
            <a:blip r:embed="rId3"/>
            <a:stretch>
              <a:fillRect/>
            </a:stretch>
          </p:blipFill>
          <p:spPr>
            <a:xfrm>
              <a:off x="9878568" y="2354288"/>
              <a:ext cx="2985006" cy="2909489"/>
            </a:xfrm>
            <a:prstGeom prst="rect">
              <a:avLst/>
            </a:prstGeom>
          </p:spPr>
        </p:pic>
        <p:sp>
          <p:nvSpPr>
            <p:cNvPr id="23" name="TextBox 38"/>
            <p:cNvSpPr txBox="1"/>
            <p:nvPr/>
          </p:nvSpPr>
          <p:spPr>
            <a:xfrm>
              <a:off x="10012147" y="3369755"/>
              <a:ext cx="2664465" cy="927626"/>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dirty="0" smtClean="0">
                  <a:solidFill>
                    <a:srgbClr val="FFFFFF"/>
                  </a:solidFill>
                  <a:latin typeface="Segoe UI Semilight" panose="020B0402040204020203" pitchFamily="34" charset="0"/>
                  <a:cs typeface="Segoe UI Semilight" panose="020B0402040204020203" pitchFamily="34" charset="0"/>
                </a:rPr>
                <a:t>Data Lake</a:t>
              </a:r>
              <a:endParaRPr lang="en-US" sz="16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113253636"/>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0935" y="216126"/>
            <a:ext cx="7086439" cy="8494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sz="4800" dirty="0" smtClean="0">
                <a:solidFill>
                  <a:srgbClr val="343434"/>
                </a:solidFill>
              </a:rPr>
              <a:t>Azure Data Lake service</a:t>
            </a:r>
            <a:endParaRPr sz="3600" dirty="0">
              <a:solidFill>
                <a:srgbClr val="343434"/>
              </a:solidFill>
            </a:endParaRPr>
          </a:p>
        </p:txBody>
      </p:sp>
      <p:sp>
        <p:nvSpPr>
          <p:cNvPr id="5" name="Text Placeholder 4"/>
          <p:cNvSpPr txBox="1">
            <a:spLocks/>
          </p:cNvSpPr>
          <p:nvPr/>
        </p:nvSpPr>
        <p:spPr>
          <a:xfrm>
            <a:off x="4310744" y="1211263"/>
            <a:ext cx="7470092" cy="3250121"/>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Store and manage infinite</a:t>
            </a:r>
            <a:r>
              <a:rPr lang="en-US" sz="3200" dirty="0">
                <a:solidFill>
                  <a:srgbClr val="0088EE"/>
                </a:solidFill>
                <a:latin typeface="+mj-lt"/>
                <a:ea typeface="Segoe UI" pitchFamily="34" charset="0"/>
              </a:rPr>
              <a:t> </a:t>
            </a:r>
            <a:r>
              <a:rPr lang="en-US" sz="3200" dirty="0" smtClean="0">
                <a:solidFill>
                  <a:srgbClr val="0088EE"/>
                </a:solidFill>
                <a:latin typeface="+mj-lt"/>
                <a:ea typeface="Segoe UI" pitchFamily="34" charset="0"/>
              </a:rPr>
              <a:t>data</a:t>
            </a:r>
            <a:endParaRPr lang="en-US" sz="3200" dirty="0">
              <a:solidFill>
                <a:srgbClr val="0088EE"/>
              </a:solidFill>
              <a:latin typeface="+mj-lt"/>
              <a:ea typeface="Segoe UI" pitchFamily="34" charset="0"/>
            </a:endParaRP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Keep data in its original form</a:t>
            </a: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High through put</a:t>
            </a:r>
            <a:r>
              <a:rPr lang="en-US" sz="3200" dirty="0">
                <a:solidFill>
                  <a:srgbClr val="0088EE"/>
                </a:solidFill>
                <a:latin typeface="+mj-lt"/>
                <a:ea typeface="Segoe UI" pitchFamily="34" charset="0"/>
              </a:rPr>
              <a:t>, low </a:t>
            </a:r>
            <a:r>
              <a:rPr lang="en-US" sz="3200" dirty="0" smtClean="0">
                <a:solidFill>
                  <a:srgbClr val="0088EE"/>
                </a:solidFill>
                <a:latin typeface="+mj-lt"/>
                <a:ea typeface="Segoe UI" pitchFamily="34" charset="0"/>
              </a:rPr>
              <a:t>latency analytic jobs</a:t>
            </a: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Enterprise-grade security + access control</a:t>
            </a:r>
            <a:endParaRPr lang="en-US" sz="3200" dirty="0">
              <a:solidFill>
                <a:srgbClr val="0088EE"/>
              </a:solidFill>
              <a:latin typeface="+mj-lt"/>
              <a:ea typeface="Segoe UI" pitchFamily="34" charset="0"/>
            </a:endParaRPr>
          </a:p>
        </p:txBody>
      </p:sp>
      <p:grpSp>
        <p:nvGrpSpPr>
          <p:cNvPr id="6" name="Group 5"/>
          <p:cNvGrpSpPr/>
          <p:nvPr/>
        </p:nvGrpSpPr>
        <p:grpSpPr>
          <a:xfrm>
            <a:off x="947232" y="1439863"/>
            <a:ext cx="2985006" cy="2909489"/>
            <a:chOff x="9702140" y="1211263"/>
            <a:chExt cx="2985006" cy="2909489"/>
          </a:xfrm>
        </p:grpSpPr>
        <p:pic>
          <p:nvPicPr>
            <p:cNvPr id="7" name="Picture 6"/>
            <p:cNvPicPr>
              <a:picLocks noChangeAspect="1"/>
            </p:cNvPicPr>
            <p:nvPr/>
          </p:nvPicPr>
          <p:blipFill>
            <a:blip r:embed="rId3"/>
            <a:stretch>
              <a:fillRect/>
            </a:stretch>
          </p:blipFill>
          <p:spPr>
            <a:xfrm>
              <a:off x="9702140" y="1211263"/>
              <a:ext cx="2985006" cy="2909489"/>
            </a:xfrm>
            <a:prstGeom prst="rect">
              <a:avLst/>
            </a:prstGeom>
          </p:spPr>
        </p:pic>
        <p:sp>
          <p:nvSpPr>
            <p:cNvPr id="8" name="TextBox 7"/>
            <p:cNvSpPr txBox="1"/>
            <p:nvPr/>
          </p:nvSpPr>
          <p:spPr>
            <a:xfrm>
              <a:off x="9862410" y="2352075"/>
              <a:ext cx="266446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rgbClr val="FFFFFF"/>
                  </a:solidFill>
                  <a:latin typeface="Segoe UI Semilight" panose="020B0402040204020203" pitchFamily="34" charset="0"/>
                  <a:cs typeface="Segoe UI Semilight" panose="020B0402040204020203" pitchFamily="34" charset="0"/>
                </a:rPr>
                <a:t>Data Lake</a:t>
              </a:r>
              <a:endParaRPr lang="en-US" sz="24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02193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6 -0.00047 L 4.16667E-6 4.07407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cxnSp>
        <p:nvCxnSpPr>
          <p:cNvPr id="4" name="Straight Arrow Connector 3"/>
          <p:cNvCxnSpPr/>
          <p:nvPr/>
        </p:nvCxnSpPr>
        <p:spPr>
          <a:xfrm flipV="1">
            <a:off x="10104437" y="4550232"/>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 y="5197430"/>
            <a:ext cx="12436474" cy="1797095"/>
            <a:chOff x="1" y="5197430"/>
            <a:chExt cx="12436474" cy="1797095"/>
          </a:xfrm>
        </p:grpSpPr>
        <p:sp>
          <p:nvSpPr>
            <p:cNvPr id="6" name="TextBox 5"/>
            <p:cNvSpPr txBox="1"/>
            <p:nvPr/>
          </p:nvSpPr>
          <p:spPr>
            <a:xfrm>
              <a:off x="1" y="5197430"/>
              <a:ext cx="12436474" cy="1797095"/>
            </a:xfrm>
            <a:prstGeom prst="rect">
              <a:avLst/>
            </a:prstGeom>
            <a:solidFill>
              <a:srgbClr val="0078D7"/>
            </a:solidFill>
          </p:spPr>
          <p:txBody>
            <a:bodyPr wrap="square" lIns="182854" tIns="548640" rIns="182854" bIns="146283" rtlCol="0" anchor="t">
              <a:noAutofit/>
            </a:bodyPr>
            <a:lstStyle/>
            <a:p>
              <a:pPr algn="ctr" defTabSz="932509"/>
              <a:r>
                <a:rPr lang="en-US" sz="4000" spc="-30" dirty="0">
                  <a:gradFill>
                    <a:gsLst>
                      <a:gs pos="77483">
                        <a:srgbClr val="FFFFFF"/>
                      </a:gs>
                      <a:gs pos="62252">
                        <a:srgbClr val="FFFFFF"/>
                      </a:gs>
                    </a:gsLst>
                    <a:lin ang="5400000" scaled="0"/>
                  </a:gradFill>
                  <a:latin typeface="Segoe UI Light"/>
                </a:rPr>
                <a:t>Data Lake</a:t>
              </a:r>
            </a:p>
          </p:txBody>
        </p:sp>
        <p:sp>
          <p:nvSpPr>
            <p:cNvPr id="7" name="TextBox 6"/>
            <p:cNvSpPr txBox="1"/>
            <p:nvPr/>
          </p:nvSpPr>
          <p:spPr>
            <a:xfrm>
              <a:off x="1" y="5197430"/>
              <a:ext cx="12436474" cy="436238"/>
            </a:xfrm>
            <a:prstGeom prst="rect">
              <a:avLst/>
            </a:prstGeom>
            <a:solidFill>
              <a:srgbClr val="008A00"/>
            </a:solidFill>
          </p:spPr>
          <p:txBody>
            <a:bodyPr wrap="square" lIns="182854" tIns="182880" rIns="182854" bIns="146283" rtlCol="0" anchor="ctr">
              <a:noAutofit/>
            </a:bodyPr>
            <a:lstStyle/>
            <a:p>
              <a:pPr algn="ctr" defTabSz="932509"/>
              <a:r>
                <a:rPr lang="en-US" sz="2000" b="1" spc="-30" dirty="0" smtClean="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HDFS API </a:t>
              </a:r>
              <a:endParaRPr lang="en-US" sz="2000" b="1" spc="-30"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8" name="Title 1"/>
          <p:cNvSpPr txBox="1">
            <a:spLocks/>
          </p:cNvSpPr>
          <p:nvPr/>
        </p:nvSpPr>
        <p:spPr>
          <a:xfrm>
            <a:off x="274639" y="295274"/>
            <a:ext cx="118895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a:ln w="3175">
                  <a:noFill/>
                </a:ln>
                <a:solidFill>
                  <a:schemeClr val="tx2"/>
                </a:solidFill>
                <a:effectLst/>
                <a:latin typeface="+mj-lt"/>
                <a:ea typeface="+mn-ea"/>
                <a:cs typeface="Segoe UI" pitchFamily="34" charset="0"/>
              </a:defRPr>
            </a:lvl1pPr>
          </a:lstStyle>
          <a:p>
            <a:r>
              <a:rPr dirty="0" smtClean="0">
                <a:solidFill>
                  <a:srgbClr val="0072C6"/>
                </a:solidFill>
              </a:rPr>
              <a:t>Data Lake service</a:t>
            </a:r>
            <a:r>
              <a:rPr dirty="0" smtClean="0">
                <a:solidFill>
                  <a:srgbClr val="343434">
                    <a:lumMod val="75000"/>
                  </a:srgbClr>
                </a:solidFill>
              </a:rPr>
              <a:t/>
            </a:r>
            <a:br>
              <a:rPr dirty="0" smtClean="0">
                <a:solidFill>
                  <a:srgbClr val="343434">
                    <a:lumMod val="75000"/>
                  </a:srgbClr>
                </a:solidFill>
              </a:rPr>
            </a:br>
            <a:r>
              <a:rPr sz="4000" dirty="0" smtClean="0">
                <a:solidFill>
                  <a:srgbClr val="343434">
                    <a:lumMod val="65000"/>
                  </a:srgbClr>
                </a:solidFill>
              </a:rPr>
              <a:t>Transformative way to store and process infinite data</a:t>
            </a:r>
            <a:endParaRPr sz="4000" dirty="0">
              <a:solidFill>
                <a:srgbClr val="343434">
                  <a:lumMod val="65000"/>
                </a:srgbClr>
              </a:solidFill>
            </a:endParaRPr>
          </a:p>
        </p:txBody>
      </p:sp>
      <p:cxnSp>
        <p:nvCxnSpPr>
          <p:cNvPr id="9" name="Straight Arrow Connector 8"/>
          <p:cNvCxnSpPr/>
          <p:nvPr/>
        </p:nvCxnSpPr>
        <p:spPr>
          <a:xfrm>
            <a:off x="1706824"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64530"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22236" y="3880418"/>
            <a:ext cx="0" cy="1156830"/>
          </a:xfrm>
          <a:prstGeom prst="straightConnector1">
            <a:avLst/>
          </a:prstGeom>
          <a:ln w="41275">
            <a:solidFill>
              <a:srgbClr val="51515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012" y="2294833"/>
            <a:ext cx="2099907" cy="2099906"/>
          </a:xfrm>
          <a:prstGeom prst="rect">
            <a:avLst/>
          </a:prstGeom>
          <a:solidFill>
            <a:schemeClr val="bg2"/>
          </a:solidFill>
        </p:spPr>
        <p:txBody>
          <a:bodyPr wrap="square" lIns="182854" tIns="146283" rIns="182854" bIns="146283" rtlCol="0" anchor="ctr">
            <a:noAutofit/>
          </a:bodyPr>
          <a:lstStyle/>
          <a:p>
            <a:pPr algn="ctr" defTabSz="932509"/>
            <a:r>
              <a:rPr lang="en-US" spc="-30" dirty="0" smtClean="0">
                <a:gradFill>
                  <a:gsLst>
                    <a:gs pos="77483">
                      <a:srgbClr val="FFFFFF"/>
                    </a:gs>
                    <a:gs pos="62252">
                      <a:srgbClr val="FFFFFF"/>
                    </a:gs>
                  </a:gsLst>
                  <a:lin ang="5400000" scaled="0"/>
                </a:gradFill>
              </a:rPr>
              <a:t>Microsoft</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Revolution-R</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Enterprise</a:t>
            </a:r>
            <a:endParaRPr lang="en-US" b="1" spc="-30" dirty="0">
              <a:gradFill>
                <a:gsLst>
                  <a:gs pos="2917">
                    <a:srgbClr val="FFFFFF"/>
                  </a:gs>
                  <a:gs pos="100000">
                    <a:srgbClr val="FFFFFF"/>
                  </a:gs>
                </a:gsLst>
                <a:lin ang="5400000" scaled="0"/>
              </a:gradFill>
            </a:endParaRPr>
          </a:p>
        </p:txBody>
      </p:sp>
      <p:sp>
        <p:nvSpPr>
          <p:cNvPr id="13" name="TextBox 12"/>
          <p:cNvSpPr txBox="1"/>
          <p:nvPr/>
        </p:nvSpPr>
        <p:spPr>
          <a:xfrm>
            <a:off x="5435152" y="2294833"/>
            <a:ext cx="2099907" cy="2099906"/>
          </a:xfrm>
          <a:prstGeom prst="rect">
            <a:avLst/>
          </a:prstGeom>
          <a:solidFill>
            <a:srgbClr val="4D4D4D"/>
          </a:solidFill>
        </p:spPr>
        <p:txBody>
          <a:bodyPr wrap="square" lIns="182854" tIns="146283" rIns="182854" bIns="146283" rtlCol="0" anchor="ctr">
            <a:noAutofit/>
          </a:bodyPr>
          <a:lstStyle/>
          <a:p>
            <a:pPr algn="ctr" defTabSz="932509"/>
            <a:r>
              <a:rPr lang="en-US" dirty="0" smtClean="0">
                <a:solidFill>
                  <a:srgbClr val="CDCCCB"/>
                </a:solidFill>
              </a:rPr>
              <a:t>Other analytic solutions</a:t>
            </a:r>
            <a:endParaRPr lang="en-US" b="1" spc="-30" dirty="0">
              <a:solidFill>
                <a:srgbClr val="CDCCCB"/>
              </a:solidFill>
            </a:endParaRPr>
          </a:p>
        </p:txBody>
      </p:sp>
      <p:grpSp>
        <p:nvGrpSpPr>
          <p:cNvPr id="14" name="Group 13"/>
          <p:cNvGrpSpPr/>
          <p:nvPr/>
        </p:nvGrpSpPr>
        <p:grpSpPr>
          <a:xfrm>
            <a:off x="8345175" y="2294833"/>
            <a:ext cx="2639969" cy="2186785"/>
            <a:chOff x="8345175" y="2264398"/>
            <a:chExt cx="2639969" cy="2186785"/>
          </a:xfrm>
        </p:grpSpPr>
        <p:pic>
          <p:nvPicPr>
            <p:cNvPr id="15" name="Picture 14"/>
            <p:cNvPicPr>
              <a:picLocks noChangeAspect="1"/>
            </p:cNvPicPr>
            <p:nvPr/>
          </p:nvPicPr>
          <p:blipFill>
            <a:blip r:embed="rId3"/>
            <a:stretch>
              <a:fillRect/>
            </a:stretch>
          </p:blipFill>
          <p:spPr>
            <a:xfrm>
              <a:off x="8345175" y="2264398"/>
              <a:ext cx="2639969" cy="2186785"/>
            </a:xfrm>
            <a:prstGeom prst="rect">
              <a:avLst/>
            </a:prstGeom>
          </p:spPr>
        </p:pic>
        <p:sp>
          <p:nvSpPr>
            <p:cNvPr id="16" name="TextBox 15"/>
            <p:cNvSpPr txBox="1"/>
            <p:nvPr/>
          </p:nvSpPr>
          <p:spPr>
            <a:xfrm>
              <a:off x="9445715" y="3263423"/>
              <a:ext cx="1424365" cy="794064"/>
            </a:xfrm>
            <a:prstGeom prst="rect">
              <a:avLst/>
            </a:prstGeom>
            <a:noFill/>
          </p:spPr>
          <p:txBody>
            <a:bodyPr wrap="none" lIns="182880" tIns="146304" rIns="182880" bIns="146304" rtlCol="0">
              <a:spAutoFit/>
            </a:bodyPr>
            <a:lstStyle/>
            <a:p>
              <a:pPr algn="ctr">
                <a:lnSpc>
                  <a:spcPct val="90000"/>
                </a:lnSpc>
                <a:spcAft>
                  <a:spcPts val="600"/>
                </a:spcAft>
              </a:pPr>
              <a:r>
                <a:rPr lang="en-US" spc="-100" dirty="0" smtClean="0">
                  <a:solidFill>
                    <a:srgbClr val="515151"/>
                  </a:solidFill>
                  <a:latin typeface="Segoe UI Semibold" panose="020B0702040204020203" pitchFamily="34" charset="0"/>
                  <a:cs typeface="Segoe UI Semibold" panose="020B0702040204020203" pitchFamily="34" charset="0"/>
                </a:rPr>
                <a:t>SQL Data</a:t>
              </a:r>
              <a:br>
                <a:rPr lang="en-US" spc="-100" dirty="0" smtClean="0">
                  <a:solidFill>
                    <a:srgbClr val="515151"/>
                  </a:solidFill>
                  <a:latin typeface="Segoe UI Semibold" panose="020B0702040204020203" pitchFamily="34" charset="0"/>
                  <a:cs typeface="Segoe UI Semibold" panose="020B0702040204020203" pitchFamily="34" charset="0"/>
                </a:rPr>
              </a:br>
              <a:r>
                <a:rPr lang="en-US" spc="-100" dirty="0" smtClean="0">
                  <a:solidFill>
                    <a:srgbClr val="515151"/>
                  </a:solidFill>
                  <a:latin typeface="Segoe UI Semibold" panose="020B0702040204020203" pitchFamily="34" charset="0"/>
                  <a:cs typeface="Segoe UI Semibold" panose="020B0702040204020203" pitchFamily="34" charset="0"/>
                </a:rPr>
                <a:t>Warehouse</a:t>
              </a:r>
            </a:p>
          </p:txBody>
        </p:sp>
      </p:grpSp>
      <p:grpSp>
        <p:nvGrpSpPr>
          <p:cNvPr id="17" name="Group 16"/>
          <p:cNvGrpSpPr/>
          <p:nvPr/>
        </p:nvGrpSpPr>
        <p:grpSpPr>
          <a:xfrm>
            <a:off x="656872" y="2294833"/>
            <a:ext cx="2099907" cy="2099906"/>
            <a:chOff x="656872" y="2294833"/>
            <a:chExt cx="2099907" cy="2099906"/>
          </a:xfrm>
        </p:grpSpPr>
        <p:sp>
          <p:nvSpPr>
            <p:cNvPr id="18" name="TextBox 17"/>
            <p:cNvSpPr txBox="1"/>
            <p:nvPr/>
          </p:nvSpPr>
          <p:spPr>
            <a:xfrm>
              <a:off x="656872" y="2294833"/>
              <a:ext cx="2099907" cy="2099906"/>
            </a:xfrm>
            <a:prstGeom prst="rect">
              <a:avLst/>
            </a:prstGeom>
            <a:solidFill>
              <a:schemeClr val="accent1"/>
            </a:solidFill>
          </p:spPr>
          <p:txBody>
            <a:bodyPr wrap="square" lIns="182854" tIns="0" rIns="182854" bIns="365760" rtlCol="0" anchor="b">
              <a:noAutofit/>
            </a:bodyPr>
            <a:lstStyle/>
            <a:p>
              <a:pPr algn="ctr" defTabSz="932509"/>
              <a:r>
                <a:rPr lang="en-US" spc="-30" dirty="0" err="1" smtClean="0">
                  <a:gradFill>
                    <a:gsLst>
                      <a:gs pos="77483">
                        <a:srgbClr val="FFFFFF"/>
                      </a:gs>
                      <a:gs pos="62252">
                        <a:srgbClr val="FFFFFF"/>
                      </a:gs>
                    </a:gsLst>
                    <a:lin ang="5400000" scaled="0"/>
                  </a:gradFill>
                </a:rPr>
                <a:t>HDInsight</a:t>
              </a:r>
              <a:r>
                <a:rPr lang="en-US" spc="-30" dirty="0" smtClean="0">
                  <a:gradFill>
                    <a:gsLst>
                      <a:gs pos="77483">
                        <a:srgbClr val="FFFFFF"/>
                      </a:gs>
                      <a:gs pos="62252">
                        <a:srgbClr val="FFFFFF"/>
                      </a:gs>
                    </a:gsLst>
                    <a:lin ang="5400000" scaled="0"/>
                  </a:gradFill>
                </a:rPr>
                <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Service</a:t>
              </a:r>
              <a:endParaRPr lang="en-US" b="1" spc="-30" dirty="0">
                <a:gradFill>
                  <a:gsLst>
                    <a:gs pos="2917">
                      <a:srgbClr val="FFFFFF"/>
                    </a:gs>
                    <a:gs pos="100000">
                      <a:srgbClr val="FFFFFF"/>
                    </a:gs>
                  </a:gsLst>
                  <a:lin ang="5400000" scaled="0"/>
                </a:gradFill>
              </a:endParaRPr>
            </a:p>
          </p:txBody>
        </p:sp>
        <p:pic>
          <p:nvPicPr>
            <p:cNvPr id="19" name="Picture 18"/>
            <p:cNvPicPr>
              <a:picLocks noChangeAspect="1"/>
            </p:cNvPicPr>
            <p:nvPr/>
          </p:nvPicPr>
          <p:blipFill>
            <a:blip r:embed="rId4"/>
            <a:stretch>
              <a:fillRect/>
            </a:stretch>
          </p:blipFill>
          <p:spPr>
            <a:xfrm>
              <a:off x="1263482" y="2651880"/>
              <a:ext cx="1042396" cy="768252"/>
            </a:xfrm>
            <a:prstGeom prst="rect">
              <a:avLst/>
            </a:prstGeom>
          </p:spPr>
        </p:pic>
      </p:grpSp>
      <p:grpSp>
        <p:nvGrpSpPr>
          <p:cNvPr id="20" name="Group 19"/>
          <p:cNvGrpSpPr/>
          <p:nvPr/>
        </p:nvGrpSpPr>
        <p:grpSpPr>
          <a:xfrm>
            <a:off x="126441" y="6607900"/>
            <a:ext cx="12117274" cy="485114"/>
            <a:chOff x="183711" y="6390864"/>
            <a:chExt cx="12347348" cy="494325"/>
          </a:xfrm>
        </p:grpSpPr>
        <p:pic>
          <p:nvPicPr>
            <p:cNvPr id="21" name="Picture 20"/>
            <p:cNvPicPr>
              <a:picLocks noChangeAspect="1"/>
            </p:cNvPicPr>
            <p:nvPr/>
          </p:nvPicPr>
          <p:blipFill>
            <a:blip r:embed="rId5"/>
            <a:stretch>
              <a:fillRect/>
            </a:stretch>
          </p:blipFill>
          <p:spPr>
            <a:xfrm>
              <a:off x="183711" y="6390864"/>
              <a:ext cx="1354667" cy="494325"/>
            </a:xfrm>
            <a:prstGeom prst="rect">
              <a:avLst/>
            </a:prstGeom>
          </p:spPr>
        </p:pic>
        <p:pic>
          <p:nvPicPr>
            <p:cNvPr id="22" name="Picture 21"/>
            <p:cNvPicPr>
              <a:picLocks noChangeAspect="1"/>
            </p:cNvPicPr>
            <p:nvPr/>
          </p:nvPicPr>
          <p:blipFill>
            <a:blip r:embed="rId5"/>
            <a:stretch>
              <a:fillRect/>
            </a:stretch>
          </p:blipFill>
          <p:spPr>
            <a:xfrm>
              <a:off x="1754094" y="6390864"/>
              <a:ext cx="1354667" cy="494325"/>
            </a:xfrm>
            <a:prstGeom prst="rect">
              <a:avLst/>
            </a:prstGeom>
          </p:spPr>
        </p:pic>
        <p:pic>
          <p:nvPicPr>
            <p:cNvPr id="23" name="Picture 22"/>
            <p:cNvPicPr>
              <a:picLocks noChangeAspect="1"/>
            </p:cNvPicPr>
            <p:nvPr/>
          </p:nvPicPr>
          <p:blipFill>
            <a:blip r:embed="rId5"/>
            <a:stretch>
              <a:fillRect/>
            </a:stretch>
          </p:blipFill>
          <p:spPr>
            <a:xfrm>
              <a:off x="3324477" y="6390864"/>
              <a:ext cx="1354667" cy="494325"/>
            </a:xfrm>
            <a:prstGeom prst="rect">
              <a:avLst/>
            </a:prstGeom>
          </p:spPr>
        </p:pic>
        <p:pic>
          <p:nvPicPr>
            <p:cNvPr id="24" name="Picture 23"/>
            <p:cNvPicPr>
              <a:picLocks noChangeAspect="1"/>
            </p:cNvPicPr>
            <p:nvPr/>
          </p:nvPicPr>
          <p:blipFill>
            <a:blip r:embed="rId5"/>
            <a:stretch>
              <a:fillRect/>
            </a:stretch>
          </p:blipFill>
          <p:spPr>
            <a:xfrm>
              <a:off x="4894860" y="6390864"/>
              <a:ext cx="1354667" cy="494325"/>
            </a:xfrm>
            <a:prstGeom prst="rect">
              <a:avLst/>
            </a:prstGeom>
          </p:spPr>
        </p:pic>
        <p:pic>
          <p:nvPicPr>
            <p:cNvPr id="25" name="Picture 24"/>
            <p:cNvPicPr>
              <a:picLocks noChangeAspect="1"/>
            </p:cNvPicPr>
            <p:nvPr/>
          </p:nvPicPr>
          <p:blipFill>
            <a:blip r:embed="rId5"/>
            <a:stretch>
              <a:fillRect/>
            </a:stretch>
          </p:blipFill>
          <p:spPr>
            <a:xfrm>
              <a:off x="6465243" y="6390864"/>
              <a:ext cx="1354667" cy="494325"/>
            </a:xfrm>
            <a:prstGeom prst="rect">
              <a:avLst/>
            </a:prstGeom>
          </p:spPr>
        </p:pic>
        <p:pic>
          <p:nvPicPr>
            <p:cNvPr id="26" name="Picture 25"/>
            <p:cNvPicPr>
              <a:picLocks noChangeAspect="1"/>
            </p:cNvPicPr>
            <p:nvPr/>
          </p:nvPicPr>
          <p:blipFill>
            <a:blip r:embed="rId5"/>
            <a:stretch>
              <a:fillRect/>
            </a:stretch>
          </p:blipFill>
          <p:spPr>
            <a:xfrm>
              <a:off x="8035626" y="6390864"/>
              <a:ext cx="1354667" cy="494325"/>
            </a:xfrm>
            <a:prstGeom prst="rect">
              <a:avLst/>
            </a:prstGeom>
          </p:spPr>
        </p:pic>
        <p:pic>
          <p:nvPicPr>
            <p:cNvPr id="27" name="Picture 26"/>
            <p:cNvPicPr>
              <a:picLocks noChangeAspect="1"/>
            </p:cNvPicPr>
            <p:nvPr/>
          </p:nvPicPr>
          <p:blipFill>
            <a:blip r:embed="rId5"/>
            <a:stretch>
              <a:fillRect/>
            </a:stretch>
          </p:blipFill>
          <p:spPr>
            <a:xfrm>
              <a:off x="9606009" y="6390864"/>
              <a:ext cx="1354667" cy="494325"/>
            </a:xfrm>
            <a:prstGeom prst="rect">
              <a:avLst/>
            </a:prstGeom>
          </p:spPr>
        </p:pic>
        <p:pic>
          <p:nvPicPr>
            <p:cNvPr id="28" name="Picture 27"/>
            <p:cNvPicPr>
              <a:picLocks noChangeAspect="1"/>
            </p:cNvPicPr>
            <p:nvPr/>
          </p:nvPicPr>
          <p:blipFill>
            <a:blip r:embed="rId5"/>
            <a:stretch>
              <a:fillRect/>
            </a:stretch>
          </p:blipFill>
          <p:spPr>
            <a:xfrm>
              <a:off x="11176392" y="6390864"/>
              <a:ext cx="1354667" cy="494325"/>
            </a:xfrm>
            <a:prstGeom prst="rect">
              <a:avLst/>
            </a:prstGeom>
          </p:spPr>
        </p:pic>
      </p:grpSp>
    </p:spTree>
    <p:extLst>
      <p:ext uri="{BB962C8B-B14F-4D97-AF65-F5344CB8AC3E}">
        <p14:creationId xmlns:p14="http://schemas.microsoft.com/office/powerpoint/2010/main" val="270147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down)">
                                      <p:cBhvr>
                                        <p:cTn id="30" dur="500"/>
                                        <p:tgtEl>
                                          <p:spTgt spid="9"/>
                                        </p:tgtEl>
                                      </p:cBhvr>
                                    </p:animEffect>
                                  </p:childTnLst>
                                </p:cTn>
                              </p:par>
                              <p:par>
                                <p:cTn id="31" presetID="1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down)">
                                      <p:cBhvr>
                                        <p:cTn id="34" dur="500"/>
                                        <p:tgtEl>
                                          <p:spTgt spid="1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2" presetClass="entr" presetSubtype="1" fill="hold" nodeType="withEffect">
                                  <p:stCondLst>
                                    <p:cond delay="15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ppt_y</p:attrName>
                                        </p:attrNameLst>
                                      </p:cBhvr>
                                      <p:tavLst>
                                        <p:tav tm="0">
                                          <p:val>
                                            <p:strVal val="#ppt_y-#ppt_h*1.125000"/>
                                          </p:val>
                                        </p:tav>
                                        <p:tav tm="100000">
                                          <p:val>
                                            <p:strVal val="#ppt_y"/>
                                          </p:val>
                                        </p:tav>
                                      </p:tavLst>
                                    </p:anim>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r>
              <a:rPr lang="en-US" sz="6000" dirty="0"/>
              <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4000" dirty="0" smtClean="0"/>
              <a:t>Additional Database options in Azure</a:t>
            </a:r>
            <a:endParaRPr lang="en-US" sz="4000" dirty="0"/>
          </a:p>
        </p:txBody>
      </p:sp>
      <p:sp>
        <p:nvSpPr>
          <p:cNvPr id="10" name="Content Placeholder 9"/>
          <p:cNvSpPr>
            <a:spLocks noGrp="1"/>
          </p:cNvSpPr>
          <p:nvPr>
            <p:ph sz="quarter" idx="10"/>
          </p:nvPr>
        </p:nvSpPr>
        <p:spPr/>
        <p:txBody>
          <a:bodyPr/>
          <a:lstStyle/>
          <a:p>
            <a:r>
              <a:rPr lang="en-US" sz="3200" dirty="0"/>
              <a:t>Azure Table Service is a “Big Table” entity store.</a:t>
            </a:r>
          </a:p>
          <a:p>
            <a:r>
              <a:rPr lang="en-US" sz="3200" dirty="0"/>
              <a:t>MongoDB is a document (JSON) store.</a:t>
            </a:r>
          </a:p>
          <a:p>
            <a:r>
              <a:rPr lang="en-US" sz="3200" dirty="0"/>
              <a:t>Cassandra is a columnar store with excellent replication.</a:t>
            </a:r>
          </a:p>
          <a:p>
            <a:r>
              <a:rPr lang="en-US" sz="3200" dirty="0" err="1"/>
              <a:t>HBase</a:t>
            </a:r>
            <a:r>
              <a:rPr lang="en-US" sz="3200" dirty="0"/>
              <a:t> is a Big Data (Hadoop) store available in </a:t>
            </a:r>
            <a:r>
              <a:rPr lang="en-US" sz="3200" dirty="0" err="1"/>
              <a:t>HDInsight</a:t>
            </a:r>
            <a:r>
              <a:rPr lang="en-US" sz="3200" dirty="0"/>
              <a:t>.</a:t>
            </a:r>
          </a:p>
          <a:p>
            <a:r>
              <a:rPr lang="en-US" sz="3200" dirty="0"/>
              <a:t>Oracle VMs are supported in Azure.</a:t>
            </a:r>
          </a:p>
          <a:p>
            <a:r>
              <a:rPr lang="en-US" sz="3200" dirty="0"/>
              <a:t>MySQL is offered from the partner </a:t>
            </a:r>
            <a:r>
              <a:rPr lang="en-US" sz="3200" dirty="0" err="1"/>
              <a:t>ClearDB</a:t>
            </a:r>
            <a:r>
              <a:rPr lang="en-US" sz="3200" dirty="0" smtClean="0"/>
              <a:t>.</a:t>
            </a:r>
            <a:endParaRPr lang="en-US" sz="3200" dirty="0"/>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spTree>
    <p:extLst>
      <p:ext uri="{BB962C8B-B14F-4D97-AF65-F5344CB8AC3E}">
        <p14:creationId xmlns:p14="http://schemas.microsoft.com/office/powerpoint/2010/main" val="1480454054"/>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4.xml><?xml version="1.0" encoding="utf-8"?>
<Control xmlns="http://schemas.microsoft.com/VisualStudio/2011/storyboarding/control">
  <Id Name="189673cb-4923-4bbb-94d6-78aeba63d872" Revision="1" Stencil="System.MyShapes" StencilVersion="1.0"/>
</Control>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30EFEA-9AEA-457C-BAA8-93C4281792F5}">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fee586e5-3c92-48eb-9898-42915e590ada"/>
  </ds:schemaRefs>
</ds:datastoreItem>
</file>

<file path=customXml/itemProps4.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AzureEvent</Template>
  <TotalTime>957</TotalTime>
  <Words>7680</Words>
  <Application>Microsoft Office PowerPoint</Application>
  <PresentationFormat>Widescreen</PresentationFormat>
  <Paragraphs>1056</Paragraphs>
  <Slides>100</Slides>
  <Notes>80</Notes>
  <HiddenSlides>1</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100</vt:i4>
      </vt:variant>
    </vt:vector>
  </HeadingPairs>
  <TitlesOfParts>
    <vt:vector size="117" baseType="lpstr">
      <vt:lpstr>ＭＳ Ｐゴシック</vt:lpstr>
      <vt:lpstr>Arial</vt:lpstr>
      <vt:lpstr>Avenir LT Pro 45 Book</vt:lpstr>
      <vt:lpstr>Calibri</vt:lpstr>
      <vt:lpstr>Calibri Light</vt:lpstr>
      <vt:lpstr>Consolas</vt:lpstr>
      <vt:lpstr>Segoe UI</vt:lpstr>
      <vt:lpstr>Segoe UI Light</vt:lpstr>
      <vt:lpstr>Segoe UI Light (Headings)</vt:lpstr>
      <vt:lpstr>Segoe UI Semibold</vt:lpstr>
      <vt:lpstr>Segoe UI Semilight</vt:lpstr>
      <vt:lpstr>wf_segoe-ui_normal</vt:lpstr>
      <vt:lpstr>Wingdings</vt:lpstr>
      <vt:lpstr>Wingdings 3</vt:lpstr>
      <vt:lpstr>1_Azure Event</vt:lpstr>
      <vt:lpstr>5-30629_Build_Template_WHITE</vt:lpstr>
      <vt:lpstr>Visio</vt:lpstr>
      <vt:lpstr>Azure Data Overview</vt:lpstr>
      <vt:lpstr>Agenda</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PowerPoint Presentation</vt:lpstr>
      <vt:lpstr>PowerPoint Presentation</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Demo: DAC Deployment  From SQL Server Management Studio</vt:lpstr>
      <vt:lpstr>Elastic Database</vt:lpstr>
      <vt:lpstr>Elastic Database Pool</vt:lpstr>
      <vt:lpstr>PowerPoint Presentation</vt:lpstr>
      <vt:lpstr>Elastic Database Jobs</vt:lpstr>
      <vt:lpstr>Managing many databases</vt:lpstr>
      <vt:lpstr>Elastic Scale</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Demo: Standing up a SQL Server in Azure using Marketplace</vt:lpstr>
      <vt:lpstr>DocumentDB</vt:lpstr>
      <vt:lpstr>Fully managed, scalable JSON document database service</vt:lpstr>
      <vt:lpstr>Microsoft Azure Data Services</vt:lpstr>
      <vt:lpstr>MongoDB</vt:lpstr>
      <vt:lpstr>Tunable Consistency – four distinct levels </vt:lpstr>
      <vt:lpstr>Tunable Consistency Strong  </vt:lpstr>
      <vt:lpstr>Tunable Consistency Bounded Stateless </vt:lpstr>
      <vt:lpstr>Tunable Consistency Session </vt:lpstr>
      <vt:lpstr>Tunable Consistency Eventual </vt:lpstr>
      <vt:lpstr>PowerPoint Presentation</vt:lpstr>
      <vt:lpstr>Partitioning Data </vt:lpstr>
      <vt:lpstr>Partitioning Hash </vt:lpstr>
      <vt:lpstr>Partitioning Range </vt:lpstr>
      <vt:lpstr>Partitioning Lookup </vt:lpstr>
      <vt:lpstr>Demo: Interacting with DocumentDB</vt:lpstr>
      <vt:lpstr>Search</vt:lpstr>
      <vt:lpstr>Azure Search</vt:lpstr>
      <vt:lpstr>Azure Search</vt:lpstr>
      <vt:lpstr>Search Functionality </vt:lpstr>
      <vt:lpstr>Search Functionality </vt:lpstr>
      <vt:lpstr>Demo: Azure Search walkthrough</vt:lpstr>
      <vt:lpstr>PowerPoint Presentation</vt:lpstr>
      <vt:lpstr>PowerPoint Presentation</vt:lpstr>
      <vt:lpstr>PowerPoint Presentation</vt:lpstr>
      <vt:lpstr>PowerPoint Presentation</vt:lpstr>
      <vt:lpstr>HDInsight</vt:lpstr>
      <vt:lpstr>PowerPoint Presentation</vt:lpstr>
      <vt:lpstr>Programming HDInsight – Existing ecosystem</vt:lpstr>
      <vt:lpstr>Programming HDInsight – Microsoft .NET</vt:lpstr>
      <vt:lpstr>Programming HDInsight – DevOps / IT Pros</vt:lpstr>
      <vt:lpstr>Data Warehousing</vt:lpstr>
      <vt:lpstr>PowerPoint Presentation</vt:lpstr>
      <vt:lpstr>PowerPoint Presentation</vt:lpstr>
      <vt:lpstr>Data Lake</vt:lpstr>
      <vt:lpstr>PowerPoint Presentation</vt:lpstr>
      <vt:lpstr>PowerPoint Presentation</vt:lpstr>
      <vt:lpstr>MongoDB, MySQL, Oracle, Cassandra, Neo4j and more </vt:lpstr>
      <vt:lpstr>Additional Database options in Azure</vt:lpstr>
      <vt:lpstr>PowerPoint Presentation</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Nazik Huq</cp:lastModifiedBy>
  <cp:revision>50</cp:revision>
  <cp:lastPrinted>2014-03-26T17:46:13Z</cp:lastPrinted>
  <dcterms:created xsi:type="dcterms:W3CDTF">2015-04-25T14:54:57Z</dcterms:created>
  <dcterms:modified xsi:type="dcterms:W3CDTF">2015-06-23T12:16:40Z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